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5"/>
    <p:sldMasterId id="214748369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embeddedFontLst>
    <p:embeddedFont>
      <p:font typeface="Roboto"/>
      <p:regular r:id="rId44"/>
      <p:bold r:id="rId45"/>
      <p:italic r:id="rId46"/>
      <p:boldItalic r:id="rId47"/>
    </p:embeddedFont>
    <p:embeddedFont>
      <p:font typeface="Viga"/>
      <p:regular r:id="rId48"/>
    </p:embeddedFont>
    <p:embeddedFont>
      <p:font typeface="Rubik"/>
      <p:regular r:id="rId49"/>
      <p:bold r:id="rId50"/>
      <p:italic r:id="rId51"/>
      <p:boldItalic r:id="rId52"/>
    </p:embeddedFont>
    <p:embeddedFont>
      <p:font typeface="DM Sans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27">
          <p15:clr>
            <a:srgbClr val="747775"/>
          </p15:clr>
        </p15:guide>
        <p15:guide id="2" pos="340">
          <p15:clr>
            <a:srgbClr val="747775"/>
          </p15:clr>
        </p15:guide>
        <p15:guide id="3" orient="horz" pos="680">
          <p15:clr>
            <a:srgbClr val="747775"/>
          </p15:clr>
        </p15:guide>
        <p15:guide id="4" orient="horz" pos="907">
          <p15:clr>
            <a:srgbClr val="747775"/>
          </p15:clr>
        </p15:guide>
        <p15:guide id="5" orient="horz" pos="1814">
          <p15:clr>
            <a:srgbClr val="747775"/>
          </p15:clr>
        </p15:guide>
        <p15:guide id="6" orient="horz" pos="2721">
          <p15:clr>
            <a:srgbClr val="747775"/>
          </p15:clr>
        </p15:guide>
        <p15:guide id="7" pos="5420">
          <p15:clr>
            <a:srgbClr val="747775"/>
          </p15:clr>
        </p15:guide>
        <p15:guide id="8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A1E9046-FDF7-4F1A-83EF-AA1DDC048370}">
  <a:tblStyle styleId="{2A1E9046-FDF7-4F1A-83EF-AA1DDC0483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27" orient="horz"/>
        <p:guide pos="340"/>
        <p:guide pos="680" orient="horz"/>
        <p:guide pos="907" orient="horz"/>
        <p:guide pos="1814" orient="horz"/>
        <p:guide pos="2721" orient="horz"/>
        <p:guide pos="5420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Roboto-regular.fntdata"/><Relationship Id="rId43" Type="http://schemas.openxmlformats.org/officeDocument/2006/relationships/slide" Target="slides/slide36.xml"/><Relationship Id="rId46" Type="http://schemas.openxmlformats.org/officeDocument/2006/relationships/font" Target="fonts/Roboto-italic.fntdata"/><Relationship Id="rId45" Type="http://schemas.openxmlformats.org/officeDocument/2006/relationships/font" Target="fonts/Roboto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Viga-regular.fntdata"/><Relationship Id="rId47" Type="http://schemas.openxmlformats.org/officeDocument/2006/relationships/font" Target="fonts/Roboto-boldItalic.fntdata"/><Relationship Id="rId49" Type="http://schemas.openxmlformats.org/officeDocument/2006/relationships/font" Target="fonts/Rubik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Rubik-italic.fntdata"/><Relationship Id="rId50" Type="http://schemas.openxmlformats.org/officeDocument/2006/relationships/font" Target="fonts/Rubik-bold.fntdata"/><Relationship Id="rId53" Type="http://schemas.openxmlformats.org/officeDocument/2006/relationships/font" Target="fonts/DMSans-regular.fntdata"/><Relationship Id="rId52" Type="http://schemas.openxmlformats.org/officeDocument/2006/relationships/font" Target="fonts/Rubik-boldItalic.fntdata"/><Relationship Id="rId11" Type="http://schemas.openxmlformats.org/officeDocument/2006/relationships/slide" Target="slides/slide4.xml"/><Relationship Id="rId55" Type="http://schemas.openxmlformats.org/officeDocument/2006/relationships/font" Target="fonts/DMSans-italic.fntdata"/><Relationship Id="rId10" Type="http://schemas.openxmlformats.org/officeDocument/2006/relationships/slide" Target="slides/slide3.xml"/><Relationship Id="rId54" Type="http://schemas.openxmlformats.org/officeDocument/2006/relationships/font" Target="fonts/DMSans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56" Type="http://schemas.openxmlformats.org/officeDocument/2006/relationships/font" Target="fonts/DMSans-bold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1.png>
</file>

<file path=ppt/media/image13.png>
</file>

<file path=ppt/media/image17.png>
</file>

<file path=ppt/media/image22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2.png>
</file>

<file path=ppt/media/image53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6493ddfcce_0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73" name="Google Shape;473;g36493ddfcce_0_8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6493ddfcce_0_9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51" name="Google Shape;551;g36493ddfcce_0_9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6493ddfcce_0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60" name="Google Shape;560;g36493ddfcce_0_9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6493ddfcce_0_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67" name="Google Shape;567;g36493ddfcce_0_9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6493ddfcce_0_9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76" name="Google Shape;576;g36493ddfcce_0_9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36493ddfcce_0_9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84" name="Google Shape;584;g36493ddfcce_0_9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6493ddfcce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13" name="Google Shape;613;g36493ddfcce_0_9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6493ddfcce_0_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20" name="Google Shape;620;g36493ddfcce_0_9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36493ddfcce_0_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29" name="Google Shape;629;g36493ddfcce_0_9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36493ddfcce_0_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36" name="Google Shape;636;g36493ddfcce_0_9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36493ddfcce_0_10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1" name="Google Shape;651;g36493ddfcce_0_10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6493ddfcce_0_8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g36493ddfcce_0_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6493ddfcce_0_10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56" name="Google Shape;656;g36493ddfcce_0_10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36493ddfcce_0_1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64" name="Google Shape;664;g36493ddfcce_0_10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36493ddfcce_0_10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73" name="Google Shape;673;g36493ddfcce_0_10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36493ddfcce_0_1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85" name="Google Shape;685;g36493ddfcce_0_10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6493ddfcce_0_10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92" name="Google Shape;692;g36493ddfcce_0_10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36493ddfcce_0_10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/>
              <a:t>Respuestas: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-419"/>
              <a:t>Enviados: 3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-419"/>
              <a:t>Secuencia: Leer pedido &gt; Evaluar pago &gt; Evaluar stock &gt; Registrar contador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-419"/>
              <a:t>Condición: Pago = “Aprobado” y Stock = “No”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-419"/>
              <a:t>Bucle: Procesar cada registro iniciando con un contador en 0 y cortar al llegar al final de la tabla</a:t>
            </a:r>
            <a:endParaRPr/>
          </a:p>
        </p:txBody>
      </p:sp>
      <p:sp>
        <p:nvSpPr>
          <p:cNvPr id="699" name="Google Shape;699;g36493ddfcce_0_10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36493ddfcce_0_10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09" name="Google Shape;709;g36493ddfcce_0_10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36493ddfcce_0_10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18" name="Google Shape;718;g36493ddfcce_0_10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36493ddfcce_0_10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27" name="Google Shape;727;g36493ddfcce_0_10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36493ddfcce_0_10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48" name="Google Shape;748;g36493ddfcce_0_10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36493ddfcce_0_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g36493ddfcce_0_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36493ddfcce_0_10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57" name="Google Shape;757;g36493ddfcce_0_10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6493ddfcce_0_1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77" name="Google Shape;777;g36493ddfcce_0_11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36493ddfcce_0_1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85" name="Google Shape;785;g36493ddfcce_0_11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36493ddfcce_0_1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93" name="Google Shape;793;g36493ddfcce_0_11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36493ddfcce_0_1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00" name="Google Shape;800;g36493ddfcce_0_11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36493ddfcce_0_1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-419"/>
              <a:t>Respuestas: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-419"/>
              <a:t>Estados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Anulado: 1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Pendiente: 1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Enviado: 1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-419"/>
              <a:t>Métodos de envío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Moto: 1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Correo: 2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Expreso: 2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Pseudocódigo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INICIO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moto = 0; correo = 0; expreso = 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enviado = 0; pendiente = 0; anulado = 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PARA cada pedido EN lista HACER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SI pago = "Anulado" ENTONCES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  anulado = anulado+1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SINO SI pago &lt;&gt; "Aprobado" ENTONCES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  pendiente = pendiente+1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SINO SI stock = "No" ENTONCES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  enviado = enviado+1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SINO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  SI destino="CBA" Y peso&lt;=5 ENTONCES moto = moto+1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  SINO SI destino="Interior" Y peso&lt;=10 ENTONCES correo = correo+1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  SINO expreso = expreso+1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  FIN SI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  FIN SI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FIN PARA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Mostrar moto, correo, expreso, enviado, pendiente, anulado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/>
              <a:t>FIN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g36493ddfcce_0_11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g36493ddfcce_0_1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6" name="Google Shape;816;g36493ddfcce_0_1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6493ddfcce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3" name="Google Shape;503;g36493ddfcce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6493ddfcce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g36493ddfcce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76df8163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g376df8163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6493ddfcce_0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2" name="Google Shape;522;g36493ddfcce_0_8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6493ddfcce_0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9" name="Google Shape;529;g36493ddfcce_0_8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6493ddfcce_0_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42" name="Google Shape;542;g36493ddfcce_0_9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7.png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5.png"/><Relationship Id="rId3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4.png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4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png"/><Relationship Id="rId3" Type="http://schemas.openxmlformats.org/officeDocument/2006/relationships/image" Target="../media/image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rase final">
  <p:cSld name="Two Content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52" name="Google Shape;52;p13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4" name="Google Shape;54;p13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55" name="Google Shape;55;p13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13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pic>
        <p:nvPicPr>
          <p:cNvPr id="57" name="Google Shape;57;p13"/>
          <p:cNvPicPr preferRelativeResize="0"/>
          <p:nvPr/>
        </p:nvPicPr>
        <p:blipFill rotWithShape="1">
          <a:blip r:embed="rId2">
            <a:alphaModFix amt="86000"/>
          </a:blip>
          <a:srcRect b="0" l="526" r="36033" t="149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13"/>
          <p:cNvGrpSpPr/>
          <p:nvPr/>
        </p:nvGrpSpPr>
        <p:grpSpPr>
          <a:xfrm>
            <a:off x="7527066" y="4484225"/>
            <a:ext cx="1550100" cy="493525"/>
            <a:chOff x="14901725" y="7977850"/>
            <a:chExt cx="3100200" cy="987050"/>
          </a:xfrm>
        </p:grpSpPr>
        <p:sp>
          <p:nvSpPr>
            <p:cNvPr id="61" name="Google Shape;61;p13"/>
            <p:cNvSpPr txBox="1"/>
            <p:nvPr/>
          </p:nvSpPr>
          <p:spPr>
            <a:xfrm>
              <a:off x="14901725" y="7977850"/>
              <a:ext cx="3100200" cy="48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En colaboración con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62" name="Google Shape;62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086400" y="8667134"/>
              <a:ext cx="2716950" cy="29776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2">
            <a:alphaModFix amt="86000"/>
          </a:blip>
          <a:srcRect b="0" l="526" r="36033" t="149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232838" y="196850"/>
            <a:ext cx="8720700" cy="4244700"/>
          </a:xfrm>
          <a:prstGeom prst="rect">
            <a:avLst/>
          </a:prstGeom>
          <a:solidFill>
            <a:srgbClr val="EEEEEE"/>
          </a:solidFill>
          <a:ln cap="flat" cmpd="sng" w="47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311700" y="102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311700" y="8095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" name="Google Shape;69;p14"/>
          <p:cNvGrpSpPr/>
          <p:nvPr/>
        </p:nvGrpSpPr>
        <p:grpSpPr>
          <a:xfrm>
            <a:off x="7527066" y="4484225"/>
            <a:ext cx="1550100" cy="493525"/>
            <a:chOff x="14901725" y="7977850"/>
            <a:chExt cx="3100200" cy="987050"/>
          </a:xfrm>
        </p:grpSpPr>
        <p:sp>
          <p:nvSpPr>
            <p:cNvPr id="70" name="Google Shape;70;p14"/>
            <p:cNvSpPr txBox="1"/>
            <p:nvPr/>
          </p:nvSpPr>
          <p:spPr>
            <a:xfrm>
              <a:off x="14901725" y="7977850"/>
              <a:ext cx="3100200" cy="48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En colaboración con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71" name="Google Shape;71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086400" y="8667134"/>
              <a:ext cx="2716950" cy="29776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 rotWithShape="1">
          <a:blip r:embed="rId2">
            <a:alphaModFix amt="42000"/>
          </a:blip>
          <a:srcRect b="1177" l="0" r="6173" t="3064"/>
          <a:stretch/>
        </p:blipFill>
        <p:spPr>
          <a:xfrm>
            <a:off x="2264825" y="0"/>
            <a:ext cx="687917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75" name="Google Shape;75;p15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76" name="Google Shape;76;p15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7" name="Google Shape;77;p15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78" name="Google Shape;78;p15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0" name="Google Shape;80;p15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 1">
  <p:cSld name="CUSTOM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 rotWithShape="1">
          <a:blip r:embed="rId2">
            <a:alphaModFix/>
          </a:blip>
          <a:srcRect b="675" l="0" r="0" t="0"/>
          <a:stretch/>
        </p:blipFill>
        <p:spPr>
          <a:xfrm>
            <a:off x="7298538" y="0"/>
            <a:ext cx="188356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311700" y="445025"/>
            <a:ext cx="668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6" name="Google Shape;86;p16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87" name="Google Shape;87;p16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8" name="Google Shape;88;p16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89" name="Google Shape;89;p16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16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1" name="Google Shape;91;p16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 rotWithShape="1">
          <a:blip r:embed="rId3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4127500" y="1026588"/>
            <a:ext cx="47049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2">
            <a:alphaModFix/>
          </a:blip>
          <a:srcRect b="0" l="43333" r="0" t="0"/>
          <a:stretch/>
        </p:blipFill>
        <p:spPr>
          <a:xfrm>
            <a:off x="0" y="0"/>
            <a:ext cx="37986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593575" y="2287275"/>
            <a:ext cx="31212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4127500" y="1660375"/>
            <a:ext cx="47049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 rotWithShape="1">
          <a:blip r:embed="rId3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17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101" name="Google Shape;101;p17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2" name="Google Shape;102;p17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103" name="Google Shape;103;p17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17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8" name="Google Shape;108;p18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109" name="Google Shape;109;p18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0" name="Google Shape;110;p18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111" name="Google Shape;111;p18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8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3" name="Google Shape;113;p18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9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117" name="Google Shape;117;p19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9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9" name="Google Shape;119;p19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120" name="Google Shape;120;p19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19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pic>
        <p:nvPicPr>
          <p:cNvPr id="122" name="Google Shape;122;p19"/>
          <p:cNvPicPr preferRelativeResize="0"/>
          <p:nvPr/>
        </p:nvPicPr>
        <p:blipFill rotWithShape="1">
          <a:blip r:embed="rId2">
            <a:alphaModFix amt="86000"/>
          </a:blip>
          <a:srcRect b="0" l="526" r="36033" t="0"/>
          <a:stretch/>
        </p:blipFill>
        <p:spPr>
          <a:xfrm>
            <a:off x="0" y="0"/>
            <a:ext cx="9144000" cy="5144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oogle Shape;125;p19"/>
          <p:cNvGrpSpPr/>
          <p:nvPr/>
        </p:nvGrpSpPr>
        <p:grpSpPr>
          <a:xfrm>
            <a:off x="7527066" y="4484225"/>
            <a:ext cx="1550100" cy="493525"/>
            <a:chOff x="14901725" y="7977850"/>
            <a:chExt cx="3100200" cy="987050"/>
          </a:xfrm>
        </p:grpSpPr>
        <p:sp>
          <p:nvSpPr>
            <p:cNvPr id="126" name="Google Shape;126;p19"/>
            <p:cNvSpPr txBox="1"/>
            <p:nvPr/>
          </p:nvSpPr>
          <p:spPr>
            <a:xfrm>
              <a:off x="14901725" y="7977850"/>
              <a:ext cx="3100200" cy="48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En colaboración con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27" name="Google Shape;127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086400" y="8667134"/>
              <a:ext cx="2716950" cy="29776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2">
    <p:bg>
      <p:bgPr>
        <a:solidFill>
          <a:schemeClr val="dk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20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130" name="Google Shape;130;p20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0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2" name="Google Shape;132;p20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133" name="Google Shape;133;p20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20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pic>
        <p:nvPicPr>
          <p:cNvPr id="135" name="Google Shape;135;p20"/>
          <p:cNvPicPr preferRelativeResize="0"/>
          <p:nvPr/>
        </p:nvPicPr>
        <p:blipFill rotWithShape="1">
          <a:blip r:embed="rId2">
            <a:alphaModFix amt="86000"/>
          </a:blip>
          <a:srcRect b="0" l="526" r="36029" t="0"/>
          <a:stretch/>
        </p:blipFill>
        <p:spPr>
          <a:xfrm>
            <a:off x="0" y="0"/>
            <a:ext cx="9144000" cy="514440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1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20"/>
          <p:cNvGrpSpPr/>
          <p:nvPr/>
        </p:nvGrpSpPr>
        <p:grpSpPr>
          <a:xfrm>
            <a:off x="7527066" y="4484225"/>
            <a:ext cx="1550100" cy="493525"/>
            <a:chOff x="14901725" y="7977850"/>
            <a:chExt cx="3100200" cy="987050"/>
          </a:xfrm>
        </p:grpSpPr>
        <p:sp>
          <p:nvSpPr>
            <p:cNvPr id="139" name="Google Shape;139;p20"/>
            <p:cNvSpPr txBox="1"/>
            <p:nvPr/>
          </p:nvSpPr>
          <p:spPr>
            <a:xfrm>
              <a:off x="14901725" y="7977850"/>
              <a:ext cx="3100200" cy="48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s-419" sz="1200" u="none" cap="none" strike="noStrik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En colaboración con</a:t>
              </a:r>
              <a:endParaRPr b="0" i="0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140" name="Google Shape;14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5086400" y="8667134"/>
              <a:ext cx="2716950" cy="29776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21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143" name="Google Shape;143;p21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5" name="Google Shape;145;p21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146" name="Google Shape;146;p21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21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sp>
        <p:nvSpPr>
          <p:cNvPr id="148" name="Google Shape;148;p21"/>
          <p:cNvSpPr/>
          <p:nvPr/>
        </p:nvSpPr>
        <p:spPr>
          <a:xfrm>
            <a:off x="0" y="738"/>
            <a:ext cx="9144000" cy="5143500"/>
          </a:xfrm>
          <a:prstGeom prst="rect">
            <a:avLst/>
          </a:prstGeom>
          <a:solidFill>
            <a:srgbClr val="00F0B1">
              <a:alpha val="86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1" name="Google Shape;151;p21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" name="Google Shape;152;p21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153" name="Google Shape;153;p21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4" name="Google Shape;154;p21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155" name="Google Shape;155;p21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21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bg>
      <p:bgPr>
        <a:solidFill>
          <a:schemeClr val="dk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>
            <a:off x="0" y="738"/>
            <a:ext cx="9144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" name="Google Shape;159;p22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160" name="Google Shape;160;p22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8F7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8F7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2" name="Google Shape;162;p22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163" name="Google Shape;163;p22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765E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22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765E94"/>
              </a:solidFill>
              <a:ln>
                <a:noFill/>
              </a:ln>
            </p:spPr>
          </p:sp>
        </p:grpSp>
      </p:grpSp>
      <p:sp>
        <p:nvSpPr>
          <p:cNvPr id="165" name="Google Shape;165;p22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66" name="Google Shape;166;p22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7" name="Google Shape;167;p22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22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169" name="Google Shape;169;p22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0" name="Google Shape;170;p22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171" name="Google Shape;171;p22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22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 1 1">
  <p:cSld name="CUSTOM_2_1">
    <p:bg>
      <p:bgPr>
        <a:solidFill>
          <a:schemeClr val="dk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/>
          <p:nvPr/>
        </p:nvSpPr>
        <p:spPr>
          <a:xfrm>
            <a:off x="0" y="738"/>
            <a:ext cx="9144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311700" y="102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76" name="Google Shape;176;p23"/>
          <p:cNvSpPr txBox="1"/>
          <p:nvPr/>
        </p:nvSpPr>
        <p:spPr>
          <a:xfrm>
            <a:off x="311700" y="8095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3"/>
          <p:cNvSpPr/>
          <p:nvPr/>
        </p:nvSpPr>
        <p:spPr>
          <a:xfrm>
            <a:off x="232838" y="196850"/>
            <a:ext cx="8720700" cy="4244700"/>
          </a:xfrm>
          <a:prstGeom prst="rect">
            <a:avLst/>
          </a:prstGeom>
          <a:solidFill>
            <a:srgbClr val="EEEEEE"/>
          </a:solidFill>
          <a:ln cap="flat" cmpd="sng" w="47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9" name="Google Shape;179;p23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p23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181" name="Google Shape;181;p23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2" name="Google Shape;182;p23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183" name="Google Shape;183;p23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23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24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187" name="Google Shape;187;p24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9" name="Google Shape;189;p24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190" name="Google Shape;190;p24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24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sp>
        <p:nvSpPr>
          <p:cNvPr id="192" name="Google Shape;192;p24"/>
          <p:cNvSpPr/>
          <p:nvPr/>
        </p:nvSpPr>
        <p:spPr>
          <a:xfrm>
            <a:off x="0" y="738"/>
            <a:ext cx="9144000" cy="5143500"/>
          </a:xfrm>
          <a:prstGeom prst="rect">
            <a:avLst/>
          </a:prstGeom>
          <a:solidFill>
            <a:srgbClr val="8068BB">
              <a:alpha val="8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4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194" name="Google Shape;19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4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6" name="Google Shape;1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 1">
  <p:cSld name="VERTICAL_TITLE_AND_VERTICAL_TEXT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200" name="Google Shape;200;p26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1" name="Google Shape;201;p26"/>
          <p:cNvGrpSpPr/>
          <p:nvPr/>
        </p:nvGrpSpPr>
        <p:grpSpPr>
          <a:xfrm>
            <a:off x="7933414" y="172755"/>
            <a:ext cx="997270" cy="258920"/>
            <a:chOff x="7348059" y="4597904"/>
            <a:chExt cx="1491133" cy="386564"/>
          </a:xfrm>
        </p:grpSpPr>
        <p:sp>
          <p:nvSpPr>
            <p:cNvPr id="202" name="Google Shape;202;p26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3" name="Google Shape;203;p26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204" name="Google Shape;204;p26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26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 1 3">
  <p:cSld name="CUSTOM_1_1_3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7"/>
          <p:cNvSpPr txBox="1"/>
          <p:nvPr/>
        </p:nvSpPr>
        <p:spPr>
          <a:xfrm>
            <a:off x="265500" y="18427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209" name="Google Shape;209;p27"/>
          <p:cNvSpPr txBox="1"/>
          <p:nvPr/>
        </p:nvSpPr>
        <p:spPr>
          <a:xfrm>
            <a:off x="265500" y="34126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27"/>
          <p:cNvSpPr txBox="1"/>
          <p:nvPr/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1" name="Google Shape;211;p27"/>
          <p:cNvGrpSpPr/>
          <p:nvPr/>
        </p:nvGrpSpPr>
        <p:grpSpPr>
          <a:xfrm>
            <a:off x="7933414" y="172759"/>
            <a:ext cx="997270" cy="258920"/>
            <a:chOff x="7348059" y="4597904"/>
            <a:chExt cx="1491133" cy="386564"/>
          </a:xfrm>
        </p:grpSpPr>
        <p:sp>
          <p:nvSpPr>
            <p:cNvPr id="212" name="Google Shape;212;p27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3" name="Google Shape;213;p27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214" name="Google Shape;214;p27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27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 1">
  <p:cSld name="CUSTOM_2_2">
    <p:bg>
      <p:bgPr>
        <a:solidFill>
          <a:schemeClr val="dk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8"/>
          <p:cNvPicPr preferRelativeResize="0"/>
          <p:nvPr/>
        </p:nvPicPr>
        <p:blipFill rotWithShape="1">
          <a:blip r:embed="rId2">
            <a:alphaModFix amt="86000"/>
          </a:blip>
          <a:srcRect b="0" l="526" r="36033" t="149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8"/>
          <p:cNvSpPr/>
          <p:nvPr/>
        </p:nvSpPr>
        <p:spPr>
          <a:xfrm>
            <a:off x="232838" y="539750"/>
            <a:ext cx="8720700" cy="4445100"/>
          </a:xfrm>
          <a:prstGeom prst="rect">
            <a:avLst/>
          </a:prstGeom>
          <a:solidFill>
            <a:srgbClr val="EEEEEE"/>
          </a:solidFill>
          <a:ln cap="flat" cmpd="sng" w="47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9" name="Google Shape;21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3544" y="172984"/>
            <a:ext cx="996698" cy="25941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0"/>
          <p:cNvPicPr preferRelativeResize="0"/>
          <p:nvPr/>
        </p:nvPicPr>
        <p:blipFill rotWithShape="1">
          <a:blip r:embed="rId2">
            <a:alphaModFix amt="86000"/>
          </a:blip>
          <a:srcRect b="0" l="526" r="36033" t="149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0"/>
          <p:cNvSpPr txBox="1"/>
          <p:nvPr/>
        </p:nvSpPr>
        <p:spPr>
          <a:xfrm>
            <a:off x="311700" y="781525"/>
            <a:ext cx="3995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231" name="Google Shape;231;p30"/>
          <p:cNvSpPr txBox="1"/>
          <p:nvPr/>
        </p:nvSpPr>
        <p:spPr>
          <a:xfrm>
            <a:off x="311700" y="2834125"/>
            <a:ext cx="3837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2" name="Google Shape;23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5563" y="324325"/>
            <a:ext cx="1374612" cy="357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0"/>
          <p:cNvSpPr txBox="1"/>
          <p:nvPr/>
        </p:nvSpPr>
        <p:spPr>
          <a:xfrm>
            <a:off x="219363" y="4223113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4" name="Google Shape;23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567755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186">
          <p15:clr>
            <a:srgbClr val="E46962"/>
          </p15:clr>
        </p15:guide>
        <p15:guide id="2" pos="1052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rase final">
  <p:cSld name="Two Content">
    <p:bg>
      <p:bgPr>
        <a:solidFill>
          <a:schemeClr val="dk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32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238" name="Google Shape;238;p32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0" name="Google Shape;240;p32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241" name="Google Shape;241;p32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32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pic>
        <p:nvPicPr>
          <p:cNvPr id="243" name="Google Shape;243;p32"/>
          <p:cNvPicPr preferRelativeResize="0"/>
          <p:nvPr/>
        </p:nvPicPr>
        <p:blipFill rotWithShape="1">
          <a:blip r:embed="rId2">
            <a:alphaModFix amt="86000"/>
          </a:blip>
          <a:srcRect b="0" l="526" r="36033" t="149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2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245" name="Google Shape;24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6" name="Google Shape;246;p32"/>
          <p:cNvGrpSpPr/>
          <p:nvPr/>
        </p:nvGrpSpPr>
        <p:grpSpPr>
          <a:xfrm>
            <a:off x="7527066" y="4484225"/>
            <a:ext cx="1550100" cy="493525"/>
            <a:chOff x="14901725" y="7977850"/>
            <a:chExt cx="3100200" cy="987050"/>
          </a:xfrm>
        </p:grpSpPr>
        <p:sp>
          <p:nvSpPr>
            <p:cNvPr id="247" name="Google Shape;247;p32"/>
            <p:cNvSpPr txBox="1"/>
            <p:nvPr/>
          </p:nvSpPr>
          <p:spPr>
            <a:xfrm>
              <a:off x="14901725" y="7977850"/>
              <a:ext cx="3100200" cy="48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En colaboración con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248" name="Google Shape;248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086400" y="8667134"/>
              <a:ext cx="2716950" cy="29776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33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251" name="Google Shape;251;p33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3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53" name="Google Shape;253;p33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254" name="Google Shape;254;p33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33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pic>
        <p:nvPicPr>
          <p:cNvPr id="256" name="Google Shape;256;p33"/>
          <p:cNvPicPr preferRelativeResize="0"/>
          <p:nvPr/>
        </p:nvPicPr>
        <p:blipFill rotWithShape="1">
          <a:blip r:embed="rId2">
            <a:alphaModFix amt="86000"/>
          </a:blip>
          <a:srcRect b="0" l="526" r="36033" t="0"/>
          <a:stretch/>
        </p:blipFill>
        <p:spPr>
          <a:xfrm>
            <a:off x="0" y="0"/>
            <a:ext cx="9144000" cy="514440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258" name="Google Shape;25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33"/>
          <p:cNvGrpSpPr/>
          <p:nvPr/>
        </p:nvGrpSpPr>
        <p:grpSpPr>
          <a:xfrm>
            <a:off x="7527066" y="4484225"/>
            <a:ext cx="1550100" cy="493525"/>
            <a:chOff x="14901725" y="7977850"/>
            <a:chExt cx="3100200" cy="987050"/>
          </a:xfrm>
        </p:grpSpPr>
        <p:sp>
          <p:nvSpPr>
            <p:cNvPr id="260" name="Google Shape;260;p33"/>
            <p:cNvSpPr txBox="1"/>
            <p:nvPr/>
          </p:nvSpPr>
          <p:spPr>
            <a:xfrm>
              <a:off x="14901725" y="7977850"/>
              <a:ext cx="3100200" cy="48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En colaboración con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261" name="Google Shape;261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086400" y="8667134"/>
              <a:ext cx="2716950" cy="29776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solidFill>
          <a:schemeClr val="dk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Google Shape;263;p34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264" name="Google Shape;264;p34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6" name="Google Shape;266;p34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267" name="Google Shape;267;p34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34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sp>
        <p:nvSpPr>
          <p:cNvPr id="269" name="Google Shape;269;p34"/>
          <p:cNvSpPr/>
          <p:nvPr/>
        </p:nvSpPr>
        <p:spPr>
          <a:xfrm>
            <a:off x="0" y="738"/>
            <a:ext cx="9144000" cy="5143500"/>
          </a:xfrm>
          <a:prstGeom prst="rect">
            <a:avLst/>
          </a:prstGeom>
          <a:solidFill>
            <a:srgbClr val="00F0B1">
              <a:alpha val="86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4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271" name="Google Shape;271;p34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2" name="Google Shape;272;p34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34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274" name="Google Shape;274;p34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5" name="Google Shape;275;p34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276" name="Google Shape;276;p34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34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/>
          <p:nvPr/>
        </p:nvSpPr>
        <p:spPr>
          <a:xfrm>
            <a:off x="0" y="738"/>
            <a:ext cx="9144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0" name="Google Shape;280;p35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281" name="Google Shape;281;p35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8F7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5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8F72B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3" name="Google Shape;283;p35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284" name="Google Shape;284;p35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765E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35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765E94"/>
              </a:solidFill>
              <a:ln>
                <a:noFill/>
              </a:ln>
            </p:spPr>
          </p:sp>
        </p:grpSp>
      </p:grpSp>
      <p:sp>
        <p:nvSpPr>
          <p:cNvPr id="286" name="Google Shape;286;p35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287" name="Google Shape;287;p35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8" name="Google Shape;288;p35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9" name="Google Shape;289;p35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290" name="Google Shape;290;p35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1" name="Google Shape;291;p35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292" name="Google Shape;292;p35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35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bg>
      <p:bgPr>
        <a:solidFill>
          <a:schemeClr val="dk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36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296" name="Google Shape;296;p36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8" name="Google Shape;298;p36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299" name="Google Shape;299;p36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36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sp>
        <p:nvSpPr>
          <p:cNvPr id="301" name="Google Shape;301;p36"/>
          <p:cNvSpPr/>
          <p:nvPr/>
        </p:nvSpPr>
        <p:spPr>
          <a:xfrm>
            <a:off x="0" y="738"/>
            <a:ext cx="9144000" cy="5143500"/>
          </a:xfrm>
          <a:prstGeom prst="rect">
            <a:avLst/>
          </a:prstGeom>
          <a:solidFill>
            <a:srgbClr val="8068BB">
              <a:alpha val="89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36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303" name="Google Shape;30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6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5" name="Google Shape;30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7"/>
          <p:cNvSpPr txBox="1"/>
          <p:nvPr/>
        </p:nvSpPr>
        <p:spPr>
          <a:xfrm>
            <a:off x="4127500" y="1026588"/>
            <a:ext cx="47049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308" name="Google Shape;308;p37"/>
          <p:cNvPicPr preferRelativeResize="0"/>
          <p:nvPr/>
        </p:nvPicPr>
        <p:blipFill rotWithShape="1">
          <a:blip r:embed="rId2">
            <a:alphaModFix/>
          </a:blip>
          <a:srcRect b="0" l="43333" r="0" t="0"/>
          <a:stretch/>
        </p:blipFill>
        <p:spPr>
          <a:xfrm>
            <a:off x="0" y="0"/>
            <a:ext cx="37986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7"/>
          <p:cNvSpPr txBox="1"/>
          <p:nvPr/>
        </p:nvSpPr>
        <p:spPr>
          <a:xfrm>
            <a:off x="593575" y="2287275"/>
            <a:ext cx="31212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10" name="Google Shape;310;p37"/>
          <p:cNvSpPr txBox="1"/>
          <p:nvPr/>
        </p:nvSpPr>
        <p:spPr>
          <a:xfrm>
            <a:off x="4127500" y="1660375"/>
            <a:ext cx="47049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7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7"/>
          <p:cNvPicPr preferRelativeResize="0"/>
          <p:nvPr/>
        </p:nvPicPr>
        <p:blipFill rotWithShape="1">
          <a:blip r:embed="rId3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3" name="Google Shape;313;p37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314" name="Google Shape;314;p37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5" name="Google Shape;315;p37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316" name="Google Shape;316;p37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37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8"/>
          <p:cNvPicPr preferRelativeResize="0"/>
          <p:nvPr/>
        </p:nvPicPr>
        <p:blipFill rotWithShape="1">
          <a:blip r:embed="rId2">
            <a:alphaModFix/>
          </a:blip>
          <a:srcRect b="0" l="45560" r="0" t="0"/>
          <a:stretch/>
        </p:blipFill>
        <p:spPr>
          <a:xfrm>
            <a:off x="0" y="450"/>
            <a:ext cx="3798652" cy="51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8"/>
          <p:cNvSpPr txBox="1"/>
          <p:nvPr/>
        </p:nvSpPr>
        <p:spPr>
          <a:xfrm>
            <a:off x="4127500" y="1026588"/>
            <a:ext cx="47049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21" name="Google Shape;321;p38"/>
          <p:cNvSpPr txBox="1"/>
          <p:nvPr/>
        </p:nvSpPr>
        <p:spPr>
          <a:xfrm>
            <a:off x="593575" y="2287275"/>
            <a:ext cx="31212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22" name="Google Shape;322;p38"/>
          <p:cNvSpPr txBox="1"/>
          <p:nvPr/>
        </p:nvSpPr>
        <p:spPr>
          <a:xfrm>
            <a:off x="4127500" y="1660375"/>
            <a:ext cx="47049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3" name="Google Shape;32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8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5" name="Google Shape;325;p38"/>
          <p:cNvPicPr preferRelativeResize="0"/>
          <p:nvPr/>
        </p:nvPicPr>
        <p:blipFill rotWithShape="1">
          <a:blip r:embed="rId4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39"/>
          <p:cNvPicPr preferRelativeResize="0"/>
          <p:nvPr/>
        </p:nvPicPr>
        <p:blipFill rotWithShape="1">
          <a:blip r:embed="rId2">
            <a:alphaModFix/>
          </a:blip>
          <a:srcRect b="0" l="43394" r="0" t="0"/>
          <a:stretch/>
        </p:blipFill>
        <p:spPr>
          <a:xfrm>
            <a:off x="0" y="0"/>
            <a:ext cx="3798650" cy="5142601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9"/>
          <p:cNvSpPr txBox="1"/>
          <p:nvPr/>
        </p:nvSpPr>
        <p:spPr>
          <a:xfrm>
            <a:off x="4127500" y="1026588"/>
            <a:ext cx="47049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29" name="Google Shape;329;p39"/>
          <p:cNvSpPr txBox="1"/>
          <p:nvPr/>
        </p:nvSpPr>
        <p:spPr>
          <a:xfrm>
            <a:off x="593575" y="2287275"/>
            <a:ext cx="31212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30" name="Google Shape;330;p39"/>
          <p:cNvSpPr txBox="1"/>
          <p:nvPr/>
        </p:nvSpPr>
        <p:spPr>
          <a:xfrm>
            <a:off x="4127500" y="1660375"/>
            <a:ext cx="47049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1" name="Google Shape;33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9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3" name="Google Shape;333;p39"/>
          <p:cNvPicPr preferRelativeResize="0"/>
          <p:nvPr/>
        </p:nvPicPr>
        <p:blipFill rotWithShape="1">
          <a:blip r:embed="rId4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40"/>
          <p:cNvPicPr preferRelativeResize="0"/>
          <p:nvPr/>
        </p:nvPicPr>
        <p:blipFill rotWithShape="1">
          <a:blip r:embed="rId2">
            <a:alphaModFix/>
          </a:blip>
          <a:srcRect b="0" l="45302" r="2500" t="0"/>
          <a:stretch/>
        </p:blipFill>
        <p:spPr>
          <a:xfrm>
            <a:off x="0" y="0"/>
            <a:ext cx="3798649" cy="5142601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0"/>
          <p:cNvSpPr txBox="1"/>
          <p:nvPr/>
        </p:nvSpPr>
        <p:spPr>
          <a:xfrm>
            <a:off x="4127500" y="1026588"/>
            <a:ext cx="47049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37" name="Google Shape;337;p40"/>
          <p:cNvSpPr txBox="1"/>
          <p:nvPr/>
        </p:nvSpPr>
        <p:spPr>
          <a:xfrm>
            <a:off x="593575" y="2287275"/>
            <a:ext cx="31212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38" name="Google Shape;338;p40"/>
          <p:cNvSpPr txBox="1"/>
          <p:nvPr/>
        </p:nvSpPr>
        <p:spPr>
          <a:xfrm>
            <a:off x="4127500" y="1660375"/>
            <a:ext cx="47049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9" name="Google Shape;339;p40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0" name="Google Shape;340;p40"/>
          <p:cNvPicPr preferRelativeResize="0"/>
          <p:nvPr/>
        </p:nvPicPr>
        <p:blipFill rotWithShape="1">
          <a:blip r:embed="rId3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40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342" name="Google Shape;342;p40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43" name="Google Shape;343;p40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344" name="Google Shape;344;p40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40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41"/>
          <p:cNvPicPr preferRelativeResize="0"/>
          <p:nvPr/>
        </p:nvPicPr>
        <p:blipFill rotWithShape="1">
          <a:blip r:embed="rId2">
            <a:alphaModFix/>
          </a:blip>
          <a:srcRect b="0" l="43214" r="4588" t="0"/>
          <a:stretch/>
        </p:blipFill>
        <p:spPr>
          <a:xfrm>
            <a:off x="0" y="0"/>
            <a:ext cx="3798649" cy="5142601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1"/>
          <p:cNvSpPr txBox="1"/>
          <p:nvPr/>
        </p:nvSpPr>
        <p:spPr>
          <a:xfrm>
            <a:off x="4127500" y="1026588"/>
            <a:ext cx="47049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49" name="Google Shape;349;p41"/>
          <p:cNvSpPr txBox="1"/>
          <p:nvPr/>
        </p:nvSpPr>
        <p:spPr>
          <a:xfrm>
            <a:off x="593575" y="2287275"/>
            <a:ext cx="3121200" cy="97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50" name="Google Shape;350;p41"/>
          <p:cNvSpPr txBox="1"/>
          <p:nvPr/>
        </p:nvSpPr>
        <p:spPr>
          <a:xfrm>
            <a:off x="4127500" y="1660375"/>
            <a:ext cx="47049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1" name="Google Shape;35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41"/>
          <p:cNvSpPr txBox="1"/>
          <p:nvPr/>
        </p:nvSpPr>
        <p:spPr>
          <a:xfrm>
            <a:off x="7710975" y="4582562"/>
            <a:ext cx="1292400" cy="2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3" name="Google Shape;353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13318" y="4844227"/>
            <a:ext cx="1287649" cy="141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56" name="Google Shape;356;p42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7" name="Google Shape;357;p42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358" name="Google Shape;358;p42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59" name="Google Shape;359;p42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360" name="Google Shape;360;p42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42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62" name="Google Shape;362;p42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3" name="Google Shape;363;p42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">
    <p:bg>
      <p:bgPr>
        <a:solidFill>
          <a:schemeClr val="dk1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43"/>
          <p:cNvPicPr preferRelativeResize="0"/>
          <p:nvPr/>
        </p:nvPicPr>
        <p:blipFill rotWithShape="1">
          <a:blip r:embed="rId2">
            <a:alphaModFix amt="86000"/>
          </a:blip>
          <a:srcRect b="0" l="526" r="36033" t="149"/>
          <a:stretch/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3"/>
          <p:cNvSpPr/>
          <p:nvPr/>
        </p:nvSpPr>
        <p:spPr>
          <a:xfrm>
            <a:off x="232838" y="196850"/>
            <a:ext cx="8720700" cy="4244700"/>
          </a:xfrm>
          <a:prstGeom prst="rect">
            <a:avLst/>
          </a:prstGeom>
          <a:solidFill>
            <a:srgbClr val="EEEEEE"/>
          </a:solidFill>
          <a:ln cap="flat" cmpd="sng" w="47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43"/>
          <p:cNvSpPr txBox="1"/>
          <p:nvPr/>
        </p:nvSpPr>
        <p:spPr>
          <a:xfrm>
            <a:off x="311700" y="102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68" name="Google Shape;368;p43"/>
          <p:cNvSpPr txBox="1"/>
          <p:nvPr/>
        </p:nvSpPr>
        <p:spPr>
          <a:xfrm>
            <a:off x="311700" y="8095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9" name="Google Shape;369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582" y="4725930"/>
            <a:ext cx="996698" cy="2594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0" name="Google Shape;370;p43"/>
          <p:cNvGrpSpPr/>
          <p:nvPr/>
        </p:nvGrpSpPr>
        <p:grpSpPr>
          <a:xfrm>
            <a:off x="7527066" y="4484225"/>
            <a:ext cx="1550100" cy="493525"/>
            <a:chOff x="14901725" y="7977850"/>
            <a:chExt cx="3100200" cy="987050"/>
          </a:xfrm>
        </p:grpSpPr>
        <p:sp>
          <p:nvSpPr>
            <p:cNvPr id="371" name="Google Shape;371;p43"/>
            <p:cNvSpPr txBox="1"/>
            <p:nvPr/>
          </p:nvSpPr>
          <p:spPr>
            <a:xfrm>
              <a:off x="14901725" y="7977850"/>
              <a:ext cx="3100200" cy="48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25" lIns="45725" spcFirstLastPara="1" rIns="45725" wrap="square" tIns="45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En colaboración con</a:t>
              </a:r>
              <a:endParaRPr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372" name="Google Shape;372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086400" y="8667134"/>
              <a:ext cx="2716950" cy="29776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 1">
  <p:cSld name="CUSTOM_2">
    <p:bg>
      <p:bgPr>
        <a:solidFill>
          <a:schemeClr val="dk1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4"/>
          <p:cNvSpPr/>
          <p:nvPr/>
        </p:nvSpPr>
        <p:spPr>
          <a:xfrm>
            <a:off x="0" y="738"/>
            <a:ext cx="9144000" cy="5143500"/>
          </a:xfrm>
          <a:prstGeom prst="rect">
            <a:avLst/>
          </a:prstGeom>
          <a:solidFill>
            <a:srgbClr val="00F0B1">
              <a:alpha val="86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44"/>
          <p:cNvSpPr txBox="1"/>
          <p:nvPr/>
        </p:nvSpPr>
        <p:spPr>
          <a:xfrm>
            <a:off x="311700" y="102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76" name="Google Shape;376;p44"/>
          <p:cNvSpPr txBox="1"/>
          <p:nvPr/>
        </p:nvSpPr>
        <p:spPr>
          <a:xfrm>
            <a:off x="311700" y="8095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44"/>
          <p:cNvSpPr/>
          <p:nvPr/>
        </p:nvSpPr>
        <p:spPr>
          <a:xfrm>
            <a:off x="232838" y="196850"/>
            <a:ext cx="8720700" cy="4244700"/>
          </a:xfrm>
          <a:prstGeom prst="rect">
            <a:avLst/>
          </a:prstGeom>
          <a:solidFill>
            <a:srgbClr val="EEEEEE"/>
          </a:solidFill>
          <a:ln cap="flat" cmpd="sng" w="47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44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9" name="Google Shape;379;p44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0" name="Google Shape;380;p44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381" name="Google Shape;381;p44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82" name="Google Shape;382;p44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383" name="Google Shape;383;p44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44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 1 1">
  <p:cSld name="CUSTOM_2_1">
    <p:bg>
      <p:bgPr>
        <a:solidFill>
          <a:schemeClr val="dk1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5"/>
          <p:cNvSpPr/>
          <p:nvPr/>
        </p:nvSpPr>
        <p:spPr>
          <a:xfrm>
            <a:off x="0" y="738"/>
            <a:ext cx="9144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45"/>
          <p:cNvSpPr txBox="1"/>
          <p:nvPr/>
        </p:nvSpPr>
        <p:spPr>
          <a:xfrm>
            <a:off x="311700" y="102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388" name="Google Shape;388;p45"/>
          <p:cNvSpPr txBox="1"/>
          <p:nvPr/>
        </p:nvSpPr>
        <p:spPr>
          <a:xfrm>
            <a:off x="311700" y="8095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45"/>
          <p:cNvSpPr/>
          <p:nvPr/>
        </p:nvSpPr>
        <p:spPr>
          <a:xfrm>
            <a:off x="232838" y="196850"/>
            <a:ext cx="8720700" cy="4244700"/>
          </a:xfrm>
          <a:prstGeom prst="rect">
            <a:avLst/>
          </a:prstGeom>
          <a:solidFill>
            <a:srgbClr val="EEEEEE"/>
          </a:solidFill>
          <a:ln cap="flat" cmpd="sng" w="47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" name="Google Shape;390;p45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1" name="Google Shape;391;p45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2" name="Google Shape;392;p45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393" name="Google Shape;393;p45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94" name="Google Shape;394;p45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395" name="Google Shape;395;p45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45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úmero grande 1">
  <p:cSld name="BIG_NUMBER_1"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94602" y="0"/>
            <a:ext cx="67110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46"/>
          <p:cNvSpPr txBox="1"/>
          <p:nvPr/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400" name="Google Shape;400;p46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401" name="Google Shape;401;p46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2" name="Google Shape;402;p46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403" name="Google Shape;403;p46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46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05" name="Google Shape;405;p46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06" name="Google Shape;406;p46"/>
          <p:cNvPicPr preferRelativeResize="0"/>
          <p:nvPr/>
        </p:nvPicPr>
        <p:blipFill rotWithShape="1">
          <a:blip r:embed="rId3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47"/>
          <p:cNvPicPr preferRelativeResize="0"/>
          <p:nvPr/>
        </p:nvPicPr>
        <p:blipFill rotWithShape="1">
          <a:blip r:embed="rId2">
            <a:alphaModFix amt="42000"/>
          </a:blip>
          <a:srcRect b="1177" l="0" r="6173" t="3064"/>
          <a:stretch/>
        </p:blipFill>
        <p:spPr>
          <a:xfrm>
            <a:off x="2264825" y="0"/>
            <a:ext cx="687917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7"/>
          <p:cNvSpPr txBox="1"/>
          <p:nvPr/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410" name="Google Shape;410;p47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411" name="Google Shape;411;p47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2" name="Google Shape;412;p47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413" name="Google Shape;413;p47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47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15" name="Google Shape;415;p47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6" name="Google Shape;416;p47"/>
          <p:cNvPicPr preferRelativeResize="0"/>
          <p:nvPr/>
        </p:nvPicPr>
        <p:blipFill rotWithShape="1">
          <a:blip r:embed="rId3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 1">
  <p:cSld name="CUSTOM_1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48"/>
          <p:cNvPicPr preferRelativeResize="0"/>
          <p:nvPr/>
        </p:nvPicPr>
        <p:blipFill rotWithShape="1">
          <a:blip r:embed="rId2">
            <a:alphaModFix/>
          </a:blip>
          <a:srcRect b="675" l="0" r="0" t="0"/>
          <a:stretch/>
        </p:blipFill>
        <p:spPr>
          <a:xfrm>
            <a:off x="7298538" y="0"/>
            <a:ext cx="188356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48"/>
          <p:cNvSpPr txBox="1"/>
          <p:nvPr/>
        </p:nvSpPr>
        <p:spPr>
          <a:xfrm>
            <a:off x="311700" y="445025"/>
            <a:ext cx="668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20" name="Google Shape;420;p48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21" name="Google Shape;421;p48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422" name="Google Shape;422;p48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23" name="Google Shape;423;p48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424" name="Google Shape;424;p48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48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26" name="Google Shape;426;p48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7" name="Google Shape;427;p48"/>
          <p:cNvPicPr preferRelativeResize="0"/>
          <p:nvPr/>
        </p:nvPicPr>
        <p:blipFill rotWithShape="1">
          <a:blip r:embed="rId3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 1 3">
  <p:cSld name="CUSTOM_1_1_3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49"/>
          <p:cNvSpPr txBox="1"/>
          <p:nvPr/>
        </p:nvSpPr>
        <p:spPr>
          <a:xfrm>
            <a:off x="265500" y="18427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31" name="Google Shape;431;p49"/>
          <p:cNvSpPr txBox="1"/>
          <p:nvPr/>
        </p:nvSpPr>
        <p:spPr>
          <a:xfrm>
            <a:off x="265500" y="34126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49"/>
          <p:cNvSpPr txBox="1"/>
          <p:nvPr/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33" name="Google Shape;433;p49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434" name="Google Shape;434;p49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5" name="Google Shape;435;p49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436" name="Google Shape;436;p49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7" name="Google Shape;437;p49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38" name="Google Shape;438;p49"/>
          <p:cNvSpPr txBox="1"/>
          <p:nvPr/>
        </p:nvSpPr>
        <p:spPr>
          <a:xfrm>
            <a:off x="7475028" y="44918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39" name="Google Shape;439;p49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7567366" y="48364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uayerd">
  <p:cSld name="CUSTOM_1_1_2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493830"/>
            <a:ext cx="9144000" cy="2822446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5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43" name="Google Shape;443;p50"/>
          <p:cNvSpPr txBox="1"/>
          <p:nvPr/>
        </p:nvSpPr>
        <p:spPr>
          <a:xfrm>
            <a:off x="311700" y="11524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50"/>
          <p:cNvSpPr txBox="1"/>
          <p:nvPr/>
        </p:nvSpPr>
        <p:spPr>
          <a:xfrm>
            <a:off x="409638" y="2261225"/>
            <a:ext cx="3628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5" name="Google Shape;445;p50"/>
          <p:cNvSpPr txBox="1"/>
          <p:nvPr/>
        </p:nvSpPr>
        <p:spPr>
          <a:xfrm>
            <a:off x="5187313" y="2261225"/>
            <a:ext cx="374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46" name="Google Shape;446;p50"/>
          <p:cNvGrpSpPr/>
          <p:nvPr/>
        </p:nvGrpSpPr>
        <p:grpSpPr>
          <a:xfrm>
            <a:off x="264949" y="4726180"/>
            <a:ext cx="997270" cy="258920"/>
            <a:chOff x="7348059" y="4597904"/>
            <a:chExt cx="1491133" cy="386564"/>
          </a:xfrm>
        </p:grpSpPr>
        <p:sp>
          <p:nvSpPr>
            <p:cNvPr id="447" name="Google Shape;447;p50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8" name="Google Shape;448;p50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449" name="Google Shape;449;p50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50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51" name="Google Shape;451;p50"/>
          <p:cNvSpPr txBox="1"/>
          <p:nvPr/>
        </p:nvSpPr>
        <p:spPr>
          <a:xfrm>
            <a:off x="7527066" y="4484225"/>
            <a:ext cx="15501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 colaboración con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52" name="Google Shape;452;p50"/>
          <p:cNvPicPr preferRelativeResize="0"/>
          <p:nvPr/>
        </p:nvPicPr>
        <p:blipFill rotWithShape="1">
          <a:blip r:embed="rId3">
            <a:alphaModFix/>
          </a:blip>
          <a:srcRect b="0" l="0" r="10" t="0"/>
          <a:stretch/>
        </p:blipFill>
        <p:spPr>
          <a:xfrm>
            <a:off x="7619403" y="4828867"/>
            <a:ext cx="1358475" cy="148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 1">
  <p:cSld name="VERTICAL_TITLE_AND_VERTICAL_TEXT_1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55" name="Google Shape;455;p51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6" name="Google Shape;456;p51"/>
          <p:cNvGrpSpPr/>
          <p:nvPr/>
        </p:nvGrpSpPr>
        <p:grpSpPr>
          <a:xfrm>
            <a:off x="7933414" y="172755"/>
            <a:ext cx="997270" cy="258920"/>
            <a:chOff x="7348059" y="4597904"/>
            <a:chExt cx="1491133" cy="386564"/>
          </a:xfrm>
        </p:grpSpPr>
        <p:sp>
          <p:nvSpPr>
            <p:cNvPr id="457" name="Google Shape;457;p51"/>
            <p:cNvSpPr/>
            <p:nvPr/>
          </p:nvSpPr>
          <p:spPr>
            <a:xfrm>
              <a:off x="7425575" y="4741600"/>
              <a:ext cx="74676" cy="74676"/>
            </a:xfrm>
            <a:custGeom>
              <a:rect b="b" l="l" r="r" t="t"/>
              <a:pathLst>
                <a:path extrusionOk="0" h="311150" w="311150">
                  <a:moveTo>
                    <a:pt x="155545" y="0"/>
                  </a:moveTo>
                  <a:lnTo>
                    <a:pt x="106385" y="7930"/>
                  </a:lnTo>
                  <a:lnTo>
                    <a:pt x="63687" y="30012"/>
                  </a:lnTo>
                  <a:lnTo>
                    <a:pt x="30014" y="63684"/>
                  </a:lnTo>
                  <a:lnTo>
                    <a:pt x="7930" y="106382"/>
                  </a:lnTo>
                  <a:lnTo>
                    <a:pt x="0" y="155542"/>
                  </a:lnTo>
                  <a:lnTo>
                    <a:pt x="7930" y="204701"/>
                  </a:lnTo>
                  <a:lnTo>
                    <a:pt x="30014" y="247395"/>
                  </a:lnTo>
                  <a:lnTo>
                    <a:pt x="63687" y="281061"/>
                  </a:lnTo>
                  <a:lnTo>
                    <a:pt x="106385" y="303140"/>
                  </a:lnTo>
                  <a:lnTo>
                    <a:pt x="155545" y="311069"/>
                  </a:lnTo>
                  <a:lnTo>
                    <a:pt x="204712" y="303140"/>
                  </a:lnTo>
                  <a:lnTo>
                    <a:pt x="247411" y="281061"/>
                  </a:lnTo>
                  <a:lnTo>
                    <a:pt x="281081" y="247395"/>
                  </a:lnTo>
                  <a:lnTo>
                    <a:pt x="303161" y="204701"/>
                  </a:lnTo>
                  <a:lnTo>
                    <a:pt x="311090" y="155542"/>
                  </a:lnTo>
                  <a:lnTo>
                    <a:pt x="303161" y="106382"/>
                  </a:lnTo>
                  <a:lnTo>
                    <a:pt x="281081" y="63684"/>
                  </a:lnTo>
                  <a:lnTo>
                    <a:pt x="247411" y="30012"/>
                  </a:lnTo>
                  <a:lnTo>
                    <a:pt x="204712" y="7930"/>
                  </a:lnTo>
                  <a:lnTo>
                    <a:pt x="155545" y="0"/>
                  </a:lnTo>
                  <a:close/>
                </a:path>
              </a:pathLst>
            </a:custGeom>
            <a:solidFill>
              <a:srgbClr val="00A0D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8" name="Google Shape;458;p51"/>
            <p:cNvGrpSpPr/>
            <p:nvPr/>
          </p:nvGrpSpPr>
          <p:grpSpPr>
            <a:xfrm>
              <a:off x="7348059" y="4597904"/>
              <a:ext cx="1491133" cy="386564"/>
              <a:chOff x="7348059" y="4597904"/>
              <a:chExt cx="1491133" cy="386564"/>
            </a:xfrm>
          </p:grpSpPr>
          <p:sp>
            <p:nvSpPr>
              <p:cNvPr id="459" name="Google Shape;459;p51"/>
              <p:cNvSpPr/>
              <p:nvPr/>
            </p:nvSpPr>
            <p:spPr>
              <a:xfrm>
                <a:off x="8504906" y="4597904"/>
                <a:ext cx="334286" cy="293837"/>
              </a:xfrm>
              <a:custGeom>
                <a:rect b="b" l="l" r="r" t="t"/>
                <a:pathLst>
                  <a:path extrusionOk="0" h="645795" w="734694">
                    <a:moveTo>
                      <a:pt x="275285" y="143725"/>
                    </a:moveTo>
                    <a:lnTo>
                      <a:pt x="262890" y="143725"/>
                    </a:lnTo>
                    <a:lnTo>
                      <a:pt x="216217" y="149352"/>
                    </a:lnTo>
                    <a:lnTo>
                      <a:pt x="172224" y="164452"/>
                    </a:lnTo>
                    <a:lnTo>
                      <a:pt x="132334" y="188366"/>
                    </a:lnTo>
                    <a:lnTo>
                      <a:pt x="97967" y="220433"/>
                    </a:lnTo>
                    <a:lnTo>
                      <a:pt x="97967" y="220586"/>
                    </a:lnTo>
                    <a:lnTo>
                      <a:pt x="94234" y="212534"/>
                    </a:lnTo>
                    <a:lnTo>
                      <a:pt x="60655" y="163499"/>
                    </a:lnTo>
                    <a:lnTo>
                      <a:pt x="29972" y="148894"/>
                    </a:lnTo>
                    <a:lnTo>
                      <a:pt x="25196" y="149098"/>
                    </a:lnTo>
                    <a:lnTo>
                      <a:pt x="15201" y="151358"/>
                    </a:lnTo>
                    <a:lnTo>
                      <a:pt x="7124" y="157060"/>
                    </a:lnTo>
                    <a:lnTo>
                      <a:pt x="1778" y="165379"/>
                    </a:lnTo>
                    <a:lnTo>
                      <a:pt x="0" y="176263"/>
                    </a:lnTo>
                    <a:lnTo>
                      <a:pt x="762" y="536206"/>
                    </a:lnTo>
                    <a:lnTo>
                      <a:pt x="762" y="643928"/>
                    </a:lnTo>
                    <a:lnTo>
                      <a:pt x="113398" y="643928"/>
                    </a:lnTo>
                    <a:lnTo>
                      <a:pt x="113880" y="607453"/>
                    </a:lnTo>
                    <a:lnTo>
                      <a:pt x="117525" y="432511"/>
                    </a:lnTo>
                    <a:lnTo>
                      <a:pt x="118008" y="392772"/>
                    </a:lnTo>
                    <a:lnTo>
                      <a:pt x="133781" y="328333"/>
                    </a:lnTo>
                    <a:lnTo>
                      <a:pt x="157708" y="295071"/>
                    </a:lnTo>
                    <a:lnTo>
                      <a:pt x="196062" y="267131"/>
                    </a:lnTo>
                    <a:lnTo>
                      <a:pt x="251675" y="249034"/>
                    </a:lnTo>
                    <a:lnTo>
                      <a:pt x="274383" y="244043"/>
                    </a:lnTo>
                    <a:lnTo>
                      <a:pt x="275285" y="143725"/>
                    </a:lnTo>
                    <a:close/>
                  </a:path>
                  <a:path extrusionOk="0" h="645795" w="734694">
                    <a:moveTo>
                      <a:pt x="734110" y="0"/>
                    </a:moveTo>
                    <a:lnTo>
                      <a:pt x="634695" y="0"/>
                    </a:lnTo>
                    <a:lnTo>
                      <a:pt x="623519" y="183972"/>
                    </a:lnTo>
                    <a:lnTo>
                      <a:pt x="613524" y="176707"/>
                    </a:lnTo>
                    <a:lnTo>
                      <a:pt x="613524" y="418871"/>
                    </a:lnTo>
                    <a:lnTo>
                      <a:pt x="613371" y="419176"/>
                    </a:lnTo>
                    <a:lnTo>
                      <a:pt x="589026" y="449884"/>
                    </a:lnTo>
                    <a:lnTo>
                      <a:pt x="561327" y="481965"/>
                    </a:lnTo>
                    <a:lnTo>
                      <a:pt x="531558" y="508825"/>
                    </a:lnTo>
                    <a:lnTo>
                      <a:pt x="481279" y="530542"/>
                    </a:lnTo>
                    <a:lnTo>
                      <a:pt x="463435" y="529399"/>
                    </a:lnTo>
                    <a:lnTo>
                      <a:pt x="449834" y="524002"/>
                    </a:lnTo>
                    <a:lnTo>
                      <a:pt x="439115" y="512851"/>
                    </a:lnTo>
                    <a:lnTo>
                      <a:pt x="432168" y="491058"/>
                    </a:lnTo>
                    <a:lnTo>
                      <a:pt x="429895" y="454571"/>
                    </a:lnTo>
                    <a:lnTo>
                      <a:pt x="430022" y="424789"/>
                    </a:lnTo>
                    <a:lnTo>
                      <a:pt x="430441" y="363423"/>
                    </a:lnTo>
                    <a:lnTo>
                      <a:pt x="435610" y="317957"/>
                    </a:lnTo>
                    <a:lnTo>
                      <a:pt x="480123" y="262026"/>
                    </a:lnTo>
                    <a:lnTo>
                      <a:pt x="522744" y="254482"/>
                    </a:lnTo>
                    <a:lnTo>
                      <a:pt x="565251" y="262026"/>
                    </a:lnTo>
                    <a:lnTo>
                      <a:pt x="609015" y="317957"/>
                    </a:lnTo>
                    <a:lnTo>
                      <a:pt x="613460" y="362737"/>
                    </a:lnTo>
                    <a:lnTo>
                      <a:pt x="613524" y="418871"/>
                    </a:lnTo>
                    <a:lnTo>
                      <a:pt x="613524" y="176707"/>
                    </a:lnTo>
                    <a:lnTo>
                      <a:pt x="599681" y="166636"/>
                    </a:lnTo>
                    <a:lnTo>
                      <a:pt x="573341" y="153974"/>
                    </a:lnTo>
                    <a:lnTo>
                      <a:pt x="545147" y="146253"/>
                    </a:lnTo>
                    <a:lnTo>
                      <a:pt x="515785" y="143725"/>
                    </a:lnTo>
                    <a:lnTo>
                      <a:pt x="483628" y="143725"/>
                    </a:lnTo>
                    <a:lnTo>
                      <a:pt x="412051" y="160743"/>
                    </a:lnTo>
                    <a:lnTo>
                      <a:pt x="375196" y="183908"/>
                    </a:lnTo>
                    <a:lnTo>
                      <a:pt x="343382" y="218528"/>
                    </a:lnTo>
                    <a:lnTo>
                      <a:pt x="320941" y="265861"/>
                    </a:lnTo>
                    <a:lnTo>
                      <a:pt x="312204" y="327177"/>
                    </a:lnTo>
                    <a:lnTo>
                      <a:pt x="311226" y="479158"/>
                    </a:lnTo>
                    <a:lnTo>
                      <a:pt x="314464" y="522884"/>
                    </a:lnTo>
                    <a:lnTo>
                      <a:pt x="325297" y="562203"/>
                    </a:lnTo>
                    <a:lnTo>
                      <a:pt x="344487" y="595553"/>
                    </a:lnTo>
                    <a:lnTo>
                      <a:pt x="372833" y="621334"/>
                    </a:lnTo>
                    <a:lnTo>
                      <a:pt x="411086" y="637959"/>
                    </a:lnTo>
                    <a:lnTo>
                      <a:pt x="460019" y="643851"/>
                    </a:lnTo>
                    <a:lnTo>
                      <a:pt x="487133" y="641565"/>
                    </a:lnTo>
                    <a:lnTo>
                      <a:pt x="517906" y="631583"/>
                    </a:lnTo>
                    <a:lnTo>
                      <a:pt x="553440" y="609193"/>
                    </a:lnTo>
                    <a:lnTo>
                      <a:pt x="594842" y="569722"/>
                    </a:lnTo>
                    <a:lnTo>
                      <a:pt x="600735" y="563740"/>
                    </a:lnTo>
                    <a:lnTo>
                      <a:pt x="614997" y="550113"/>
                    </a:lnTo>
                    <a:lnTo>
                      <a:pt x="620255" y="544601"/>
                    </a:lnTo>
                    <a:lnTo>
                      <a:pt x="626529" y="560146"/>
                    </a:lnTo>
                    <a:lnTo>
                      <a:pt x="633399" y="575424"/>
                    </a:lnTo>
                    <a:lnTo>
                      <a:pt x="669823" y="630745"/>
                    </a:lnTo>
                    <a:lnTo>
                      <a:pt x="700506" y="645337"/>
                    </a:lnTo>
                    <a:lnTo>
                      <a:pt x="705281" y="645134"/>
                    </a:lnTo>
                    <a:lnTo>
                      <a:pt x="730669" y="590423"/>
                    </a:lnTo>
                    <a:lnTo>
                      <a:pt x="730961" y="544601"/>
                    </a:lnTo>
                    <a:lnTo>
                      <a:pt x="731050" y="530542"/>
                    </a:lnTo>
                    <a:lnTo>
                      <a:pt x="731469" y="466153"/>
                    </a:lnTo>
                    <a:lnTo>
                      <a:pt x="731570" y="433959"/>
                    </a:lnTo>
                    <a:lnTo>
                      <a:pt x="731735" y="407657"/>
                    </a:lnTo>
                    <a:lnTo>
                      <a:pt x="731989" y="388988"/>
                    </a:lnTo>
                    <a:lnTo>
                      <a:pt x="731989" y="362737"/>
                    </a:lnTo>
                    <a:lnTo>
                      <a:pt x="732574" y="254482"/>
                    </a:lnTo>
                    <a:lnTo>
                      <a:pt x="732942" y="183972"/>
                    </a:lnTo>
                    <a:lnTo>
                      <a:pt x="733132" y="148424"/>
                    </a:lnTo>
                    <a:lnTo>
                      <a:pt x="733285" y="148653"/>
                    </a:lnTo>
                    <a:lnTo>
                      <a:pt x="733285" y="148424"/>
                    </a:lnTo>
                    <a:lnTo>
                      <a:pt x="734110" y="0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51"/>
              <p:cNvSpPr/>
              <p:nvPr/>
            </p:nvSpPr>
            <p:spPr>
              <a:xfrm>
                <a:off x="7348059" y="4663761"/>
                <a:ext cx="1120740" cy="320707"/>
              </a:xfrm>
              <a:custGeom>
                <a:rect b="b" l="l" r="r" t="t"/>
                <a:pathLst>
                  <a:path extrusionOk="0" h="704850" w="2463165">
                    <a:moveTo>
                      <a:pt x="510032" y="48272"/>
                    </a:moveTo>
                    <a:lnTo>
                      <a:pt x="454494" y="15455"/>
                    </a:lnTo>
                    <a:lnTo>
                      <a:pt x="413372" y="7759"/>
                    </a:lnTo>
                    <a:lnTo>
                      <a:pt x="393001" y="5842"/>
                    </a:lnTo>
                    <a:lnTo>
                      <a:pt x="393001" y="251307"/>
                    </a:lnTo>
                    <a:lnTo>
                      <a:pt x="392938" y="252222"/>
                    </a:lnTo>
                    <a:lnTo>
                      <a:pt x="385800" y="296570"/>
                    </a:lnTo>
                    <a:lnTo>
                      <a:pt x="365734" y="335445"/>
                    </a:lnTo>
                    <a:lnTo>
                      <a:pt x="335140" y="366128"/>
                    </a:lnTo>
                    <a:lnTo>
                      <a:pt x="296329" y="386283"/>
                    </a:lnTo>
                    <a:lnTo>
                      <a:pt x="251612" y="393611"/>
                    </a:lnTo>
                    <a:lnTo>
                      <a:pt x="206756" y="386524"/>
                    </a:lnTo>
                    <a:lnTo>
                      <a:pt x="167754" y="366509"/>
                    </a:lnTo>
                    <a:lnTo>
                      <a:pt x="136956" y="335902"/>
                    </a:lnTo>
                    <a:lnTo>
                      <a:pt x="116687" y="297027"/>
                    </a:lnTo>
                    <a:lnTo>
                      <a:pt x="109321" y="252222"/>
                    </a:lnTo>
                    <a:lnTo>
                      <a:pt x="116408" y="207365"/>
                    </a:lnTo>
                    <a:lnTo>
                      <a:pt x="136423" y="168363"/>
                    </a:lnTo>
                    <a:lnTo>
                      <a:pt x="167030" y="137553"/>
                    </a:lnTo>
                    <a:lnTo>
                      <a:pt x="205892" y="117297"/>
                    </a:lnTo>
                    <a:lnTo>
                      <a:pt x="250710" y="109918"/>
                    </a:lnTo>
                    <a:lnTo>
                      <a:pt x="295567" y="117017"/>
                    </a:lnTo>
                    <a:lnTo>
                      <a:pt x="334568" y="137020"/>
                    </a:lnTo>
                    <a:lnTo>
                      <a:pt x="365366" y="167627"/>
                    </a:lnTo>
                    <a:lnTo>
                      <a:pt x="385622" y="206502"/>
                    </a:lnTo>
                    <a:lnTo>
                      <a:pt x="393001" y="251307"/>
                    </a:lnTo>
                    <a:lnTo>
                      <a:pt x="393001" y="5842"/>
                    </a:lnTo>
                    <a:lnTo>
                      <a:pt x="353898" y="2159"/>
                    </a:lnTo>
                    <a:lnTo>
                      <a:pt x="270446" y="0"/>
                    </a:lnTo>
                    <a:lnTo>
                      <a:pt x="255854" y="279"/>
                    </a:lnTo>
                    <a:lnTo>
                      <a:pt x="212432" y="5524"/>
                    </a:lnTo>
                    <a:lnTo>
                      <a:pt x="168656" y="16179"/>
                    </a:lnTo>
                    <a:lnTo>
                      <a:pt x="128612" y="33934"/>
                    </a:lnTo>
                    <a:lnTo>
                      <a:pt x="92900" y="57975"/>
                    </a:lnTo>
                    <a:lnTo>
                      <a:pt x="62103" y="87515"/>
                    </a:lnTo>
                    <a:lnTo>
                      <a:pt x="36830" y="121742"/>
                    </a:lnTo>
                    <a:lnTo>
                      <a:pt x="17653" y="159867"/>
                    </a:lnTo>
                    <a:lnTo>
                      <a:pt x="5181" y="201066"/>
                    </a:lnTo>
                    <a:lnTo>
                      <a:pt x="0" y="244563"/>
                    </a:lnTo>
                    <a:lnTo>
                      <a:pt x="2692" y="289534"/>
                    </a:lnTo>
                    <a:lnTo>
                      <a:pt x="13347" y="333311"/>
                    </a:lnTo>
                    <a:lnTo>
                      <a:pt x="31102" y="373341"/>
                    </a:lnTo>
                    <a:lnTo>
                      <a:pt x="55143" y="409054"/>
                    </a:lnTo>
                    <a:lnTo>
                      <a:pt x="84683" y="439851"/>
                    </a:lnTo>
                    <a:lnTo>
                      <a:pt x="118910" y="465124"/>
                    </a:lnTo>
                    <a:lnTo>
                      <a:pt x="157035" y="484301"/>
                    </a:lnTo>
                    <a:lnTo>
                      <a:pt x="198234" y="496773"/>
                    </a:lnTo>
                    <a:lnTo>
                      <a:pt x="241731" y="501967"/>
                    </a:lnTo>
                    <a:lnTo>
                      <a:pt x="286702" y="499262"/>
                    </a:lnTo>
                    <a:lnTo>
                      <a:pt x="315290" y="493229"/>
                    </a:lnTo>
                    <a:lnTo>
                      <a:pt x="342887" y="483946"/>
                    </a:lnTo>
                    <a:lnTo>
                      <a:pt x="369201" y="471500"/>
                    </a:lnTo>
                    <a:lnTo>
                      <a:pt x="393979" y="456018"/>
                    </a:lnTo>
                    <a:lnTo>
                      <a:pt x="383146" y="486575"/>
                    </a:lnTo>
                    <a:lnTo>
                      <a:pt x="364236" y="516902"/>
                    </a:lnTo>
                    <a:lnTo>
                      <a:pt x="335089" y="543229"/>
                    </a:lnTo>
                    <a:lnTo>
                      <a:pt x="293560" y="561797"/>
                    </a:lnTo>
                    <a:lnTo>
                      <a:pt x="237464" y="568820"/>
                    </a:lnTo>
                    <a:lnTo>
                      <a:pt x="169938" y="559790"/>
                    </a:lnTo>
                    <a:lnTo>
                      <a:pt x="120650" y="539915"/>
                    </a:lnTo>
                    <a:lnTo>
                      <a:pt x="90449" y="520052"/>
                    </a:lnTo>
                    <a:lnTo>
                      <a:pt x="80187" y="511022"/>
                    </a:lnTo>
                    <a:lnTo>
                      <a:pt x="24663" y="572744"/>
                    </a:lnTo>
                    <a:lnTo>
                      <a:pt x="61290" y="604888"/>
                    </a:lnTo>
                    <a:lnTo>
                      <a:pt x="102235" y="630402"/>
                    </a:lnTo>
                    <a:lnTo>
                      <a:pt x="146621" y="648919"/>
                    </a:lnTo>
                    <a:lnTo>
                      <a:pt x="193560" y="660095"/>
                    </a:lnTo>
                    <a:lnTo>
                      <a:pt x="242150" y="663536"/>
                    </a:lnTo>
                    <a:lnTo>
                      <a:pt x="291084" y="660577"/>
                    </a:lnTo>
                    <a:lnTo>
                      <a:pt x="336092" y="651675"/>
                    </a:lnTo>
                    <a:lnTo>
                      <a:pt x="376707" y="636803"/>
                    </a:lnTo>
                    <a:lnTo>
                      <a:pt x="412432" y="615924"/>
                    </a:lnTo>
                    <a:lnTo>
                      <a:pt x="442760" y="589013"/>
                    </a:lnTo>
                    <a:lnTo>
                      <a:pt x="457733" y="568820"/>
                    </a:lnTo>
                    <a:lnTo>
                      <a:pt x="467220" y="556031"/>
                    </a:lnTo>
                    <a:lnTo>
                      <a:pt x="485305" y="516902"/>
                    </a:lnTo>
                    <a:lnTo>
                      <a:pt x="496506" y="471716"/>
                    </a:lnTo>
                    <a:lnTo>
                      <a:pt x="497674" y="456018"/>
                    </a:lnTo>
                    <a:lnTo>
                      <a:pt x="500341" y="420319"/>
                    </a:lnTo>
                    <a:lnTo>
                      <a:pt x="500341" y="393611"/>
                    </a:lnTo>
                    <a:lnTo>
                      <a:pt x="500341" y="240576"/>
                    </a:lnTo>
                    <a:lnTo>
                      <a:pt x="496252" y="204876"/>
                    </a:lnTo>
                    <a:lnTo>
                      <a:pt x="487095" y="170332"/>
                    </a:lnTo>
                    <a:lnTo>
                      <a:pt x="473036" y="137464"/>
                    </a:lnTo>
                    <a:lnTo>
                      <a:pt x="456184" y="109918"/>
                    </a:lnTo>
                    <a:lnTo>
                      <a:pt x="454291" y="106819"/>
                    </a:lnTo>
                    <a:lnTo>
                      <a:pt x="452843" y="105537"/>
                    </a:lnTo>
                    <a:lnTo>
                      <a:pt x="492404" y="76784"/>
                    </a:lnTo>
                    <a:lnTo>
                      <a:pt x="502526" y="68402"/>
                    </a:lnTo>
                    <a:lnTo>
                      <a:pt x="507911" y="61455"/>
                    </a:lnTo>
                    <a:lnTo>
                      <a:pt x="509955" y="55041"/>
                    </a:lnTo>
                    <a:lnTo>
                      <a:pt x="510032" y="48272"/>
                    </a:lnTo>
                    <a:close/>
                  </a:path>
                  <a:path extrusionOk="0" h="704850" w="2463165">
                    <a:moveTo>
                      <a:pt x="1010920" y="8331"/>
                    </a:moveTo>
                    <a:lnTo>
                      <a:pt x="892454" y="8331"/>
                    </a:lnTo>
                    <a:lnTo>
                      <a:pt x="888517" y="216598"/>
                    </a:lnTo>
                    <a:lnTo>
                      <a:pt x="887831" y="276275"/>
                    </a:lnTo>
                    <a:lnTo>
                      <a:pt x="876312" y="291084"/>
                    </a:lnTo>
                    <a:lnTo>
                      <a:pt x="849845" y="323291"/>
                    </a:lnTo>
                    <a:lnTo>
                      <a:pt x="806056" y="365963"/>
                    </a:lnTo>
                    <a:lnTo>
                      <a:pt x="755789" y="387680"/>
                    </a:lnTo>
                    <a:lnTo>
                      <a:pt x="737971" y="386575"/>
                    </a:lnTo>
                    <a:lnTo>
                      <a:pt x="705370" y="348246"/>
                    </a:lnTo>
                    <a:lnTo>
                      <a:pt x="693191" y="8331"/>
                    </a:lnTo>
                    <a:lnTo>
                      <a:pt x="587883" y="8331"/>
                    </a:lnTo>
                    <a:lnTo>
                      <a:pt x="585762" y="336575"/>
                    </a:lnTo>
                    <a:lnTo>
                      <a:pt x="588987" y="380288"/>
                    </a:lnTo>
                    <a:lnTo>
                      <a:pt x="599808" y="419595"/>
                    </a:lnTo>
                    <a:lnTo>
                      <a:pt x="618998" y="452920"/>
                    </a:lnTo>
                    <a:lnTo>
                      <a:pt x="647331" y="478675"/>
                    </a:lnTo>
                    <a:lnTo>
                      <a:pt x="685596" y="495300"/>
                    </a:lnTo>
                    <a:lnTo>
                      <a:pt x="734568" y="501180"/>
                    </a:lnTo>
                    <a:lnTo>
                      <a:pt x="761644" y="498906"/>
                    </a:lnTo>
                    <a:lnTo>
                      <a:pt x="827925" y="466585"/>
                    </a:lnTo>
                    <a:lnTo>
                      <a:pt x="869302" y="427126"/>
                    </a:lnTo>
                    <a:lnTo>
                      <a:pt x="894029" y="398907"/>
                    </a:lnTo>
                    <a:lnTo>
                      <a:pt x="899375" y="414959"/>
                    </a:lnTo>
                    <a:lnTo>
                      <a:pt x="920369" y="461086"/>
                    </a:lnTo>
                    <a:lnTo>
                      <a:pt x="959294" y="498386"/>
                    </a:lnTo>
                    <a:lnTo>
                      <a:pt x="971943" y="501383"/>
                    </a:lnTo>
                    <a:lnTo>
                      <a:pt x="976718" y="501180"/>
                    </a:lnTo>
                    <a:lnTo>
                      <a:pt x="1009624" y="95389"/>
                    </a:lnTo>
                    <a:lnTo>
                      <a:pt x="1010488" y="44691"/>
                    </a:lnTo>
                    <a:lnTo>
                      <a:pt x="1010920" y="8331"/>
                    </a:lnTo>
                    <a:close/>
                  </a:path>
                  <a:path extrusionOk="0" h="704850" w="2463165">
                    <a:moveTo>
                      <a:pt x="1501127" y="196011"/>
                    </a:moveTo>
                    <a:lnTo>
                      <a:pt x="1498396" y="156146"/>
                    </a:lnTo>
                    <a:lnTo>
                      <a:pt x="1488859" y="116027"/>
                    </a:lnTo>
                    <a:lnTo>
                      <a:pt x="1484706" y="107149"/>
                    </a:lnTo>
                    <a:lnTo>
                      <a:pt x="1471193" y="78206"/>
                    </a:lnTo>
                    <a:lnTo>
                      <a:pt x="1444104" y="45199"/>
                    </a:lnTo>
                    <a:lnTo>
                      <a:pt x="1406309" y="19570"/>
                    </a:lnTo>
                    <a:lnTo>
                      <a:pt x="1384998" y="12839"/>
                    </a:lnTo>
                    <a:lnTo>
                      <a:pt x="1384998" y="261683"/>
                    </a:lnTo>
                    <a:lnTo>
                      <a:pt x="1384998" y="305549"/>
                    </a:lnTo>
                    <a:lnTo>
                      <a:pt x="1382001" y="347891"/>
                    </a:lnTo>
                    <a:lnTo>
                      <a:pt x="1369555" y="375399"/>
                    </a:lnTo>
                    <a:lnTo>
                      <a:pt x="1341577" y="390283"/>
                    </a:lnTo>
                    <a:lnTo>
                      <a:pt x="1292034" y="394741"/>
                    </a:lnTo>
                    <a:lnTo>
                      <a:pt x="1251496" y="391439"/>
                    </a:lnTo>
                    <a:lnTo>
                      <a:pt x="1222235" y="381711"/>
                    </a:lnTo>
                    <a:lnTo>
                      <a:pt x="1204531" y="365836"/>
                    </a:lnTo>
                    <a:lnTo>
                      <a:pt x="1198676" y="344055"/>
                    </a:lnTo>
                    <a:lnTo>
                      <a:pt x="1200594" y="328333"/>
                    </a:lnTo>
                    <a:lnTo>
                      <a:pt x="1249362" y="284822"/>
                    </a:lnTo>
                    <a:lnTo>
                      <a:pt x="1317434" y="269049"/>
                    </a:lnTo>
                    <a:lnTo>
                      <a:pt x="1384998" y="261683"/>
                    </a:lnTo>
                    <a:lnTo>
                      <a:pt x="1384998" y="12839"/>
                    </a:lnTo>
                    <a:lnTo>
                      <a:pt x="1356499" y="3835"/>
                    </a:lnTo>
                    <a:lnTo>
                      <a:pt x="1293393" y="533"/>
                    </a:lnTo>
                    <a:lnTo>
                      <a:pt x="1293088" y="533"/>
                    </a:lnTo>
                    <a:lnTo>
                      <a:pt x="1213624" y="9855"/>
                    </a:lnTo>
                    <a:lnTo>
                      <a:pt x="1154163" y="23876"/>
                    </a:lnTo>
                    <a:lnTo>
                      <a:pt x="1116876" y="36639"/>
                    </a:lnTo>
                    <a:lnTo>
                      <a:pt x="1103960" y="42214"/>
                    </a:lnTo>
                    <a:lnTo>
                      <a:pt x="1104417" y="129971"/>
                    </a:lnTo>
                    <a:lnTo>
                      <a:pt x="1129487" y="124752"/>
                    </a:lnTo>
                    <a:lnTo>
                      <a:pt x="1190294" y="114452"/>
                    </a:lnTo>
                    <a:lnTo>
                      <a:pt x="1265199" y="107149"/>
                    </a:lnTo>
                    <a:lnTo>
                      <a:pt x="1332572" y="110909"/>
                    </a:lnTo>
                    <a:lnTo>
                      <a:pt x="1363395" y="126403"/>
                    </a:lnTo>
                    <a:lnTo>
                      <a:pt x="1378470" y="149263"/>
                    </a:lnTo>
                    <a:lnTo>
                      <a:pt x="1383398" y="169976"/>
                    </a:lnTo>
                    <a:lnTo>
                      <a:pt x="1383792" y="178993"/>
                    </a:lnTo>
                    <a:lnTo>
                      <a:pt x="1357528" y="180276"/>
                    </a:lnTo>
                    <a:lnTo>
                      <a:pt x="1331341" y="182460"/>
                    </a:lnTo>
                    <a:lnTo>
                      <a:pt x="1279245" y="189585"/>
                    </a:lnTo>
                    <a:lnTo>
                      <a:pt x="1200670" y="207581"/>
                    </a:lnTo>
                    <a:lnTo>
                      <a:pt x="1146060" y="231089"/>
                    </a:lnTo>
                    <a:lnTo>
                      <a:pt x="1111072" y="258508"/>
                    </a:lnTo>
                    <a:lnTo>
                      <a:pt x="1082700" y="318744"/>
                    </a:lnTo>
                    <a:lnTo>
                      <a:pt x="1080668" y="348373"/>
                    </a:lnTo>
                    <a:lnTo>
                      <a:pt x="1089012" y="402628"/>
                    </a:lnTo>
                    <a:lnTo>
                      <a:pt x="1111872" y="442087"/>
                    </a:lnTo>
                    <a:lnTo>
                      <a:pt x="1144816" y="469087"/>
                    </a:lnTo>
                    <a:lnTo>
                      <a:pt x="1183398" y="486003"/>
                    </a:lnTo>
                    <a:lnTo>
                      <a:pt x="1223187" y="495160"/>
                    </a:lnTo>
                    <a:lnTo>
                      <a:pt x="1288630" y="499668"/>
                    </a:lnTo>
                    <a:lnTo>
                      <a:pt x="1326730" y="498665"/>
                    </a:lnTo>
                    <a:lnTo>
                      <a:pt x="1367243" y="494131"/>
                    </a:lnTo>
                    <a:lnTo>
                      <a:pt x="1407147" y="483819"/>
                    </a:lnTo>
                    <a:lnTo>
                      <a:pt x="1443443" y="465480"/>
                    </a:lnTo>
                    <a:lnTo>
                      <a:pt x="1473098" y="436854"/>
                    </a:lnTo>
                    <a:lnTo>
                      <a:pt x="1493100" y="395693"/>
                    </a:lnTo>
                    <a:lnTo>
                      <a:pt x="1500441" y="339750"/>
                    </a:lnTo>
                    <a:lnTo>
                      <a:pt x="1500543" y="282181"/>
                    </a:lnTo>
                    <a:lnTo>
                      <a:pt x="1500657" y="261683"/>
                    </a:lnTo>
                    <a:lnTo>
                      <a:pt x="1500822" y="231089"/>
                    </a:lnTo>
                    <a:lnTo>
                      <a:pt x="1501013" y="207581"/>
                    </a:lnTo>
                    <a:lnTo>
                      <a:pt x="1501127" y="196011"/>
                    </a:lnTo>
                    <a:close/>
                  </a:path>
                  <a:path extrusionOk="0" h="704850" w="2463165">
                    <a:moveTo>
                      <a:pt x="2020011" y="7188"/>
                    </a:moveTo>
                    <a:lnTo>
                      <a:pt x="1894357" y="7188"/>
                    </a:lnTo>
                    <a:lnTo>
                      <a:pt x="1796313" y="380212"/>
                    </a:lnTo>
                    <a:lnTo>
                      <a:pt x="1789150" y="383400"/>
                    </a:lnTo>
                    <a:lnTo>
                      <a:pt x="1781619" y="385330"/>
                    </a:lnTo>
                    <a:lnTo>
                      <a:pt x="1773859" y="385965"/>
                    </a:lnTo>
                    <a:lnTo>
                      <a:pt x="1766062" y="385292"/>
                    </a:lnTo>
                    <a:lnTo>
                      <a:pt x="1720608" y="347129"/>
                    </a:lnTo>
                    <a:lnTo>
                      <a:pt x="1710448" y="309638"/>
                    </a:lnTo>
                    <a:lnTo>
                      <a:pt x="1657489" y="6654"/>
                    </a:lnTo>
                    <a:lnTo>
                      <a:pt x="1550149" y="6654"/>
                    </a:lnTo>
                    <a:lnTo>
                      <a:pt x="1597723" y="334899"/>
                    </a:lnTo>
                    <a:lnTo>
                      <a:pt x="1608239" y="386880"/>
                    </a:lnTo>
                    <a:lnTo>
                      <a:pt x="1625244" y="432066"/>
                    </a:lnTo>
                    <a:lnTo>
                      <a:pt x="1650669" y="467715"/>
                    </a:lnTo>
                    <a:lnTo>
                      <a:pt x="1686458" y="491109"/>
                    </a:lnTo>
                    <a:lnTo>
                      <a:pt x="1734502" y="499516"/>
                    </a:lnTo>
                    <a:lnTo>
                      <a:pt x="1742147" y="499224"/>
                    </a:lnTo>
                    <a:lnTo>
                      <a:pt x="1749755" y="498449"/>
                    </a:lnTo>
                    <a:lnTo>
                      <a:pt x="1757311" y="497217"/>
                    </a:lnTo>
                    <a:lnTo>
                      <a:pt x="1764766" y="495503"/>
                    </a:lnTo>
                    <a:lnTo>
                      <a:pt x="1762061" y="499148"/>
                    </a:lnTo>
                    <a:lnTo>
                      <a:pt x="1758315" y="509054"/>
                    </a:lnTo>
                    <a:lnTo>
                      <a:pt x="1753743" y="528281"/>
                    </a:lnTo>
                    <a:lnTo>
                      <a:pt x="1748586" y="559892"/>
                    </a:lnTo>
                    <a:lnTo>
                      <a:pt x="1748040" y="612190"/>
                    </a:lnTo>
                    <a:lnTo>
                      <a:pt x="1758581" y="658672"/>
                    </a:lnTo>
                    <a:lnTo>
                      <a:pt x="1776539" y="691946"/>
                    </a:lnTo>
                    <a:lnTo>
                      <a:pt x="1798205" y="704684"/>
                    </a:lnTo>
                    <a:lnTo>
                      <a:pt x="1810397" y="702818"/>
                    </a:lnTo>
                    <a:lnTo>
                      <a:pt x="1819236" y="696874"/>
                    </a:lnTo>
                    <a:lnTo>
                      <a:pt x="1825967" y="686295"/>
                    </a:lnTo>
                    <a:lnTo>
                      <a:pt x="1831860" y="670560"/>
                    </a:lnTo>
                    <a:lnTo>
                      <a:pt x="1864588" y="556501"/>
                    </a:lnTo>
                    <a:lnTo>
                      <a:pt x="2020011" y="7188"/>
                    </a:lnTo>
                    <a:close/>
                  </a:path>
                  <a:path extrusionOk="0" h="704850" w="2463165">
                    <a:moveTo>
                      <a:pt x="2462936" y="160985"/>
                    </a:moveTo>
                    <a:lnTo>
                      <a:pt x="2455202" y="111442"/>
                    </a:lnTo>
                    <a:lnTo>
                      <a:pt x="2431021" y="65468"/>
                    </a:lnTo>
                    <a:lnTo>
                      <a:pt x="2397518" y="36728"/>
                    </a:lnTo>
                    <a:lnTo>
                      <a:pt x="2358504" y="17919"/>
                    </a:lnTo>
                    <a:lnTo>
                      <a:pt x="2344699" y="14147"/>
                    </a:lnTo>
                    <a:lnTo>
                      <a:pt x="2344699" y="163791"/>
                    </a:lnTo>
                    <a:lnTo>
                      <a:pt x="2342781" y="179514"/>
                    </a:lnTo>
                    <a:lnTo>
                      <a:pt x="2294013" y="223024"/>
                    </a:lnTo>
                    <a:lnTo>
                      <a:pt x="2225510" y="243484"/>
                    </a:lnTo>
                    <a:lnTo>
                      <a:pt x="2161019" y="257733"/>
                    </a:lnTo>
                    <a:lnTo>
                      <a:pt x="2161019" y="204635"/>
                    </a:lnTo>
                    <a:lnTo>
                      <a:pt x="2165997" y="161632"/>
                    </a:lnTo>
                    <a:lnTo>
                      <a:pt x="2181974" y="132765"/>
                    </a:lnTo>
                    <a:lnTo>
                      <a:pt x="2210485" y="116522"/>
                    </a:lnTo>
                    <a:lnTo>
                      <a:pt x="2253094" y="111442"/>
                    </a:lnTo>
                    <a:lnTo>
                      <a:pt x="2293302" y="114998"/>
                    </a:lnTo>
                    <a:lnTo>
                      <a:pt x="2321953" y="125298"/>
                    </a:lnTo>
                    <a:lnTo>
                      <a:pt x="2339073" y="141757"/>
                    </a:lnTo>
                    <a:lnTo>
                      <a:pt x="2344699" y="163791"/>
                    </a:lnTo>
                    <a:lnTo>
                      <a:pt x="2344699" y="14147"/>
                    </a:lnTo>
                    <a:lnTo>
                      <a:pt x="2318639" y="7023"/>
                    </a:lnTo>
                    <a:lnTo>
                      <a:pt x="2282558" y="1981"/>
                    </a:lnTo>
                    <a:lnTo>
                      <a:pt x="2254897" y="762"/>
                    </a:lnTo>
                    <a:lnTo>
                      <a:pt x="2253615" y="762"/>
                    </a:lnTo>
                    <a:lnTo>
                      <a:pt x="2189797" y="8813"/>
                    </a:lnTo>
                    <a:lnTo>
                      <a:pt x="2149779" y="21983"/>
                    </a:lnTo>
                    <a:lnTo>
                      <a:pt x="2110511" y="44005"/>
                    </a:lnTo>
                    <a:lnTo>
                      <a:pt x="2076627" y="76936"/>
                    </a:lnTo>
                    <a:lnTo>
                      <a:pt x="2052739" y="122859"/>
                    </a:lnTo>
                    <a:lnTo>
                      <a:pt x="2043468" y="183832"/>
                    </a:lnTo>
                    <a:lnTo>
                      <a:pt x="2042706" y="295643"/>
                    </a:lnTo>
                    <a:lnTo>
                      <a:pt x="2045423" y="335661"/>
                    </a:lnTo>
                    <a:lnTo>
                      <a:pt x="2054974" y="376237"/>
                    </a:lnTo>
                    <a:lnTo>
                      <a:pt x="2072640" y="414858"/>
                    </a:lnTo>
                    <a:lnTo>
                      <a:pt x="2099729" y="449046"/>
                    </a:lnTo>
                    <a:lnTo>
                      <a:pt x="2137524" y="476275"/>
                    </a:lnTo>
                    <a:lnTo>
                      <a:pt x="2187333" y="494068"/>
                    </a:lnTo>
                    <a:lnTo>
                      <a:pt x="2250440" y="499897"/>
                    </a:lnTo>
                    <a:lnTo>
                      <a:pt x="2329904" y="493941"/>
                    </a:lnTo>
                    <a:lnTo>
                      <a:pt x="2389365" y="482447"/>
                    </a:lnTo>
                    <a:lnTo>
                      <a:pt x="2426652" y="471258"/>
                    </a:lnTo>
                    <a:lnTo>
                      <a:pt x="2439568" y="466229"/>
                    </a:lnTo>
                    <a:lnTo>
                      <a:pt x="2439263" y="404317"/>
                    </a:lnTo>
                    <a:lnTo>
                      <a:pt x="2439187" y="388010"/>
                    </a:lnTo>
                    <a:lnTo>
                      <a:pt x="2414168" y="392264"/>
                    </a:lnTo>
                    <a:lnTo>
                      <a:pt x="2353437" y="400138"/>
                    </a:lnTo>
                    <a:lnTo>
                      <a:pt x="2278532" y="404317"/>
                    </a:lnTo>
                    <a:lnTo>
                      <a:pt x="2210955" y="397471"/>
                    </a:lnTo>
                    <a:lnTo>
                      <a:pt x="2198306" y="392303"/>
                    </a:lnTo>
                    <a:lnTo>
                      <a:pt x="2184628" y="382028"/>
                    </a:lnTo>
                    <a:lnTo>
                      <a:pt x="2172246" y="365328"/>
                    </a:lnTo>
                    <a:lnTo>
                      <a:pt x="2163521" y="340880"/>
                    </a:lnTo>
                    <a:lnTo>
                      <a:pt x="2178888" y="338378"/>
                    </a:lnTo>
                    <a:lnTo>
                      <a:pt x="2200427" y="334403"/>
                    </a:lnTo>
                    <a:lnTo>
                      <a:pt x="2264283" y="320840"/>
                    </a:lnTo>
                    <a:lnTo>
                      <a:pt x="2343213" y="298284"/>
                    </a:lnTo>
                    <a:lnTo>
                      <a:pt x="2397899" y="273329"/>
                    </a:lnTo>
                    <a:lnTo>
                      <a:pt x="2432786" y="246532"/>
                    </a:lnTo>
                    <a:lnTo>
                      <a:pt x="2460802" y="189776"/>
                    </a:lnTo>
                    <a:lnTo>
                      <a:pt x="2462784" y="160985"/>
                    </a:lnTo>
                    <a:lnTo>
                      <a:pt x="2462936" y="160985"/>
                    </a:lnTo>
                    <a:close/>
                  </a:path>
                </a:pathLst>
              </a:custGeom>
              <a:solidFill>
                <a:srgbClr val="1E3261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2">
    <p:bg>
      <p:bgPr>
        <a:solidFill>
          <a:schemeClr val="dk1"/>
        </a:solid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52"/>
          <p:cNvGrpSpPr/>
          <p:nvPr/>
        </p:nvGrpSpPr>
        <p:grpSpPr>
          <a:xfrm>
            <a:off x="1766055" y="-145"/>
            <a:ext cx="6703524" cy="5144580"/>
            <a:chOff x="1766055" y="-145"/>
            <a:chExt cx="6703524" cy="5140982"/>
          </a:xfrm>
        </p:grpSpPr>
        <p:sp>
          <p:nvSpPr>
            <p:cNvPr id="463" name="Google Shape;463;p52"/>
            <p:cNvSpPr/>
            <p:nvPr/>
          </p:nvSpPr>
          <p:spPr>
            <a:xfrm>
              <a:off x="1825754" y="906352"/>
              <a:ext cx="6636029" cy="4234485"/>
            </a:xfrm>
            <a:custGeom>
              <a:rect b="b" l="l" r="r" t="t"/>
              <a:pathLst>
                <a:path extrusionOk="0" h="9306560" w="14584680">
                  <a:moveTo>
                    <a:pt x="10852239" y="0"/>
                  </a:moveTo>
                  <a:lnTo>
                    <a:pt x="10807465" y="266"/>
                  </a:lnTo>
                  <a:lnTo>
                    <a:pt x="10762696" y="1067"/>
                  </a:lnTo>
                  <a:lnTo>
                    <a:pt x="10717937" y="2401"/>
                  </a:lnTo>
                  <a:lnTo>
                    <a:pt x="10673194" y="4269"/>
                  </a:lnTo>
                  <a:lnTo>
                    <a:pt x="10628472" y="6671"/>
                  </a:lnTo>
                  <a:lnTo>
                    <a:pt x="10583776" y="9607"/>
                  </a:lnTo>
                  <a:lnTo>
                    <a:pt x="10539111" y="13076"/>
                  </a:lnTo>
                  <a:lnTo>
                    <a:pt x="10494482" y="17079"/>
                  </a:lnTo>
                  <a:lnTo>
                    <a:pt x="10449895" y="21615"/>
                  </a:lnTo>
                  <a:lnTo>
                    <a:pt x="10405355" y="26686"/>
                  </a:lnTo>
                  <a:lnTo>
                    <a:pt x="10360866" y="32290"/>
                  </a:lnTo>
                  <a:lnTo>
                    <a:pt x="10316435" y="38428"/>
                  </a:lnTo>
                  <a:lnTo>
                    <a:pt x="10272065" y="45099"/>
                  </a:lnTo>
                  <a:lnTo>
                    <a:pt x="10227764" y="52305"/>
                  </a:lnTo>
                  <a:lnTo>
                    <a:pt x="10183534" y="60044"/>
                  </a:lnTo>
                  <a:lnTo>
                    <a:pt x="10139383" y="68316"/>
                  </a:lnTo>
                  <a:lnTo>
                    <a:pt x="10095314" y="77123"/>
                  </a:lnTo>
                  <a:lnTo>
                    <a:pt x="10051334" y="86463"/>
                  </a:lnTo>
                  <a:lnTo>
                    <a:pt x="10007447" y="96337"/>
                  </a:lnTo>
                  <a:lnTo>
                    <a:pt x="9963659" y="106745"/>
                  </a:lnTo>
                  <a:lnTo>
                    <a:pt x="9919974" y="117686"/>
                  </a:lnTo>
                  <a:lnTo>
                    <a:pt x="9876398" y="129161"/>
                  </a:lnTo>
                  <a:lnTo>
                    <a:pt x="9832936" y="141170"/>
                  </a:lnTo>
                  <a:lnTo>
                    <a:pt x="9789593" y="153713"/>
                  </a:lnTo>
                  <a:lnTo>
                    <a:pt x="9746375" y="166789"/>
                  </a:lnTo>
                  <a:lnTo>
                    <a:pt x="9703287" y="180399"/>
                  </a:lnTo>
                  <a:lnTo>
                    <a:pt x="9660333" y="194543"/>
                  </a:lnTo>
                  <a:lnTo>
                    <a:pt x="9617519" y="209220"/>
                  </a:lnTo>
                  <a:lnTo>
                    <a:pt x="9574850" y="224431"/>
                  </a:lnTo>
                  <a:lnTo>
                    <a:pt x="9532332" y="240176"/>
                  </a:lnTo>
                  <a:lnTo>
                    <a:pt x="9489969" y="256455"/>
                  </a:lnTo>
                  <a:lnTo>
                    <a:pt x="9447767" y="273267"/>
                  </a:lnTo>
                  <a:lnTo>
                    <a:pt x="9405731" y="290614"/>
                  </a:lnTo>
                  <a:lnTo>
                    <a:pt x="9363866" y="308493"/>
                  </a:lnTo>
                  <a:lnTo>
                    <a:pt x="9322177" y="326907"/>
                  </a:lnTo>
                  <a:lnTo>
                    <a:pt x="9280669" y="345854"/>
                  </a:lnTo>
                  <a:lnTo>
                    <a:pt x="9239349" y="365335"/>
                  </a:lnTo>
                  <a:lnTo>
                    <a:pt x="9198220" y="385350"/>
                  </a:lnTo>
                  <a:lnTo>
                    <a:pt x="9157287" y="405898"/>
                  </a:lnTo>
                  <a:lnTo>
                    <a:pt x="9116558" y="426981"/>
                  </a:lnTo>
                  <a:lnTo>
                    <a:pt x="9076035" y="448597"/>
                  </a:lnTo>
                  <a:lnTo>
                    <a:pt x="9035725" y="470746"/>
                  </a:lnTo>
                  <a:lnTo>
                    <a:pt x="8995632" y="493430"/>
                  </a:lnTo>
                  <a:lnTo>
                    <a:pt x="8955763" y="516647"/>
                  </a:lnTo>
                  <a:lnTo>
                    <a:pt x="8916122" y="540397"/>
                  </a:lnTo>
                  <a:lnTo>
                    <a:pt x="8876713" y="564682"/>
                  </a:lnTo>
                  <a:lnTo>
                    <a:pt x="8837544" y="589500"/>
                  </a:lnTo>
                  <a:lnTo>
                    <a:pt x="8798618" y="614852"/>
                  </a:lnTo>
                  <a:lnTo>
                    <a:pt x="8759940" y="640738"/>
                  </a:lnTo>
                  <a:lnTo>
                    <a:pt x="8721517" y="667158"/>
                  </a:lnTo>
                  <a:lnTo>
                    <a:pt x="8683353" y="694111"/>
                  </a:lnTo>
                  <a:lnTo>
                    <a:pt x="8645453" y="721598"/>
                  </a:lnTo>
                  <a:lnTo>
                    <a:pt x="8607822" y="749618"/>
                  </a:lnTo>
                  <a:lnTo>
                    <a:pt x="8570467" y="778173"/>
                  </a:lnTo>
                  <a:lnTo>
                    <a:pt x="8533391" y="807261"/>
                  </a:lnTo>
                  <a:lnTo>
                    <a:pt x="8496600" y="836883"/>
                  </a:lnTo>
                  <a:lnTo>
                    <a:pt x="8460100" y="867038"/>
                  </a:lnTo>
                  <a:lnTo>
                    <a:pt x="8423895" y="897727"/>
                  </a:lnTo>
                  <a:lnTo>
                    <a:pt x="8387991" y="928950"/>
                  </a:lnTo>
                  <a:lnTo>
                    <a:pt x="8352392" y="960707"/>
                  </a:lnTo>
                  <a:lnTo>
                    <a:pt x="8317105" y="992997"/>
                  </a:lnTo>
                  <a:lnTo>
                    <a:pt x="8282133" y="1025822"/>
                  </a:lnTo>
                  <a:lnTo>
                    <a:pt x="8247483" y="1059180"/>
                  </a:lnTo>
                  <a:lnTo>
                    <a:pt x="8213159" y="1093071"/>
                  </a:lnTo>
                  <a:lnTo>
                    <a:pt x="0" y="9306383"/>
                  </a:lnTo>
                  <a:lnTo>
                    <a:pt x="10556584" y="9306383"/>
                  </a:lnTo>
                  <a:lnTo>
                    <a:pt x="13491554" y="6371465"/>
                  </a:lnTo>
                  <a:lnTo>
                    <a:pt x="13525445" y="6337142"/>
                  </a:lnTo>
                  <a:lnTo>
                    <a:pt x="13558803" y="6302492"/>
                  </a:lnTo>
                  <a:lnTo>
                    <a:pt x="13591628" y="6267521"/>
                  </a:lnTo>
                  <a:lnTo>
                    <a:pt x="13623918" y="6232233"/>
                  </a:lnTo>
                  <a:lnTo>
                    <a:pt x="13655675" y="6196635"/>
                  </a:lnTo>
                  <a:lnTo>
                    <a:pt x="13686898" y="6160730"/>
                  </a:lnTo>
                  <a:lnTo>
                    <a:pt x="13717587" y="6124526"/>
                  </a:lnTo>
                  <a:lnTo>
                    <a:pt x="13747743" y="6088025"/>
                  </a:lnTo>
                  <a:lnTo>
                    <a:pt x="13777365" y="6051235"/>
                  </a:lnTo>
                  <a:lnTo>
                    <a:pt x="13806453" y="6014159"/>
                  </a:lnTo>
                  <a:lnTo>
                    <a:pt x="13835007" y="5976803"/>
                  </a:lnTo>
                  <a:lnTo>
                    <a:pt x="13863028" y="5939173"/>
                  </a:lnTo>
                  <a:lnTo>
                    <a:pt x="13890515" y="5901273"/>
                  </a:lnTo>
                  <a:lnTo>
                    <a:pt x="13917468" y="5863109"/>
                  </a:lnTo>
                  <a:lnTo>
                    <a:pt x="13943888" y="5824686"/>
                  </a:lnTo>
                  <a:lnTo>
                    <a:pt x="13969774" y="5786009"/>
                  </a:lnTo>
                  <a:lnTo>
                    <a:pt x="13995126" y="5747083"/>
                  </a:lnTo>
                  <a:lnTo>
                    <a:pt x="14019944" y="5707913"/>
                  </a:lnTo>
                  <a:lnTo>
                    <a:pt x="14044229" y="5668505"/>
                  </a:lnTo>
                  <a:lnTo>
                    <a:pt x="14067980" y="5628864"/>
                  </a:lnTo>
                  <a:lnTo>
                    <a:pt x="14091197" y="5588994"/>
                  </a:lnTo>
                  <a:lnTo>
                    <a:pt x="14113880" y="5548902"/>
                  </a:lnTo>
                  <a:lnTo>
                    <a:pt x="14136030" y="5508592"/>
                  </a:lnTo>
                  <a:lnTo>
                    <a:pt x="14157646" y="5468070"/>
                  </a:lnTo>
                  <a:lnTo>
                    <a:pt x="14178728" y="5427340"/>
                  </a:lnTo>
                  <a:lnTo>
                    <a:pt x="14199276" y="5386408"/>
                  </a:lnTo>
                  <a:lnTo>
                    <a:pt x="14219291" y="5345279"/>
                  </a:lnTo>
                  <a:lnTo>
                    <a:pt x="14238772" y="5303958"/>
                  </a:lnTo>
                  <a:lnTo>
                    <a:pt x="14257720" y="5262450"/>
                  </a:lnTo>
                  <a:lnTo>
                    <a:pt x="14276133" y="5220762"/>
                  </a:lnTo>
                  <a:lnTo>
                    <a:pt x="14294013" y="5178897"/>
                  </a:lnTo>
                  <a:lnTo>
                    <a:pt x="14311359" y="5136860"/>
                  </a:lnTo>
                  <a:lnTo>
                    <a:pt x="14328172" y="5094658"/>
                  </a:lnTo>
                  <a:lnTo>
                    <a:pt x="14344450" y="5052296"/>
                  </a:lnTo>
                  <a:lnTo>
                    <a:pt x="14360195" y="5009777"/>
                  </a:lnTo>
                  <a:lnTo>
                    <a:pt x="14375407" y="4967109"/>
                  </a:lnTo>
                  <a:lnTo>
                    <a:pt x="14390084" y="4924295"/>
                  </a:lnTo>
                  <a:lnTo>
                    <a:pt x="14404228" y="4881341"/>
                  </a:lnTo>
                  <a:lnTo>
                    <a:pt x="14417838" y="4838253"/>
                  </a:lnTo>
                  <a:lnTo>
                    <a:pt x="14430914" y="4795035"/>
                  </a:lnTo>
                  <a:lnTo>
                    <a:pt x="14443457" y="4751692"/>
                  </a:lnTo>
                  <a:lnTo>
                    <a:pt x="14455466" y="4708230"/>
                  </a:lnTo>
                  <a:lnTo>
                    <a:pt x="14466941" y="4664654"/>
                  </a:lnTo>
                  <a:lnTo>
                    <a:pt x="14477882" y="4620970"/>
                  </a:lnTo>
                  <a:lnTo>
                    <a:pt x="14488290" y="4577181"/>
                  </a:lnTo>
                  <a:lnTo>
                    <a:pt x="14498164" y="4533294"/>
                  </a:lnTo>
                  <a:lnTo>
                    <a:pt x="14507504" y="4489314"/>
                  </a:lnTo>
                  <a:lnTo>
                    <a:pt x="14516311" y="4445246"/>
                  </a:lnTo>
                  <a:lnTo>
                    <a:pt x="14524583" y="4401094"/>
                  </a:lnTo>
                  <a:lnTo>
                    <a:pt x="14532322" y="4356865"/>
                  </a:lnTo>
                  <a:lnTo>
                    <a:pt x="14539528" y="4312563"/>
                  </a:lnTo>
                  <a:lnTo>
                    <a:pt x="14546199" y="4268194"/>
                  </a:lnTo>
                  <a:lnTo>
                    <a:pt x="14552337" y="4223762"/>
                  </a:lnTo>
                  <a:lnTo>
                    <a:pt x="14557941" y="4179274"/>
                  </a:lnTo>
                  <a:lnTo>
                    <a:pt x="14563012" y="4134733"/>
                  </a:lnTo>
                  <a:lnTo>
                    <a:pt x="14567549" y="4090146"/>
                  </a:lnTo>
                  <a:lnTo>
                    <a:pt x="14571551" y="4045518"/>
                  </a:lnTo>
                  <a:lnTo>
                    <a:pt x="14575021" y="4000853"/>
                  </a:lnTo>
                  <a:lnTo>
                    <a:pt x="14577956" y="3956157"/>
                  </a:lnTo>
                  <a:lnTo>
                    <a:pt x="14580358" y="3911434"/>
                  </a:lnTo>
                  <a:lnTo>
                    <a:pt x="14582226" y="3866692"/>
                  </a:lnTo>
                  <a:lnTo>
                    <a:pt x="14583560" y="3821933"/>
                  </a:lnTo>
                  <a:lnTo>
                    <a:pt x="14584361" y="3777164"/>
                  </a:lnTo>
                  <a:lnTo>
                    <a:pt x="14584628" y="3732390"/>
                  </a:lnTo>
                  <a:lnTo>
                    <a:pt x="14584361" y="3687616"/>
                  </a:lnTo>
                  <a:lnTo>
                    <a:pt x="14583560" y="3642847"/>
                  </a:lnTo>
                  <a:lnTo>
                    <a:pt x="14582226" y="3598088"/>
                  </a:lnTo>
                  <a:lnTo>
                    <a:pt x="14580358" y="3553345"/>
                  </a:lnTo>
                  <a:lnTo>
                    <a:pt x="14577956" y="3508622"/>
                  </a:lnTo>
                  <a:lnTo>
                    <a:pt x="14575021" y="3463925"/>
                  </a:lnTo>
                  <a:lnTo>
                    <a:pt x="14571551" y="3419259"/>
                  </a:lnTo>
                  <a:lnTo>
                    <a:pt x="14567549" y="3374630"/>
                  </a:lnTo>
                  <a:lnTo>
                    <a:pt x="14563012" y="3330042"/>
                  </a:lnTo>
                  <a:lnTo>
                    <a:pt x="14557941" y="3285500"/>
                  </a:lnTo>
                  <a:lnTo>
                    <a:pt x="14552337" y="3241010"/>
                  </a:lnTo>
                  <a:lnTo>
                    <a:pt x="14546199" y="3196578"/>
                  </a:lnTo>
                  <a:lnTo>
                    <a:pt x="14539528" y="3152207"/>
                  </a:lnTo>
                  <a:lnTo>
                    <a:pt x="14532322" y="3107903"/>
                  </a:lnTo>
                  <a:lnTo>
                    <a:pt x="14524583" y="3063673"/>
                  </a:lnTo>
                  <a:lnTo>
                    <a:pt x="14516311" y="3019519"/>
                  </a:lnTo>
                  <a:lnTo>
                    <a:pt x="14507504" y="2975449"/>
                  </a:lnTo>
                  <a:lnTo>
                    <a:pt x="14498164" y="2931466"/>
                  </a:lnTo>
                  <a:lnTo>
                    <a:pt x="14488290" y="2887577"/>
                  </a:lnTo>
                  <a:lnTo>
                    <a:pt x="14477882" y="2843787"/>
                  </a:lnTo>
                  <a:lnTo>
                    <a:pt x="14466941" y="2800099"/>
                  </a:lnTo>
                  <a:lnTo>
                    <a:pt x="14455466" y="2756521"/>
                  </a:lnTo>
                  <a:lnTo>
                    <a:pt x="14443457" y="2713056"/>
                  </a:lnTo>
                  <a:lnTo>
                    <a:pt x="14430914" y="2669711"/>
                  </a:lnTo>
                  <a:lnTo>
                    <a:pt x="14417838" y="2626490"/>
                  </a:lnTo>
                  <a:lnTo>
                    <a:pt x="14404228" y="2583399"/>
                  </a:lnTo>
                  <a:lnTo>
                    <a:pt x="14390084" y="2540442"/>
                  </a:lnTo>
                  <a:lnTo>
                    <a:pt x="14375407" y="2497625"/>
                  </a:lnTo>
                  <a:lnTo>
                    <a:pt x="14360195" y="2454953"/>
                  </a:lnTo>
                  <a:lnTo>
                    <a:pt x="14344450" y="2412431"/>
                  </a:lnTo>
                  <a:lnTo>
                    <a:pt x="14328172" y="2370065"/>
                  </a:lnTo>
                  <a:lnTo>
                    <a:pt x="14311359" y="2327859"/>
                  </a:lnTo>
                  <a:lnTo>
                    <a:pt x="14294013" y="2285819"/>
                  </a:lnTo>
                  <a:lnTo>
                    <a:pt x="14276133" y="2243950"/>
                  </a:lnTo>
                  <a:lnTo>
                    <a:pt x="14257720" y="2202257"/>
                  </a:lnTo>
                  <a:lnTo>
                    <a:pt x="14238772" y="2160745"/>
                  </a:lnTo>
                  <a:lnTo>
                    <a:pt x="14219291" y="2119420"/>
                  </a:lnTo>
                  <a:lnTo>
                    <a:pt x="14199276" y="2078287"/>
                  </a:lnTo>
                  <a:lnTo>
                    <a:pt x="14178728" y="2037350"/>
                  </a:lnTo>
                  <a:lnTo>
                    <a:pt x="14157646" y="1996615"/>
                  </a:lnTo>
                  <a:lnTo>
                    <a:pt x="14136030" y="1956088"/>
                  </a:lnTo>
                  <a:lnTo>
                    <a:pt x="14113880" y="1915773"/>
                  </a:lnTo>
                  <a:lnTo>
                    <a:pt x="14091197" y="1875676"/>
                  </a:lnTo>
                  <a:lnTo>
                    <a:pt x="14067980" y="1835801"/>
                  </a:lnTo>
                  <a:lnTo>
                    <a:pt x="14044229" y="1796155"/>
                  </a:lnTo>
                  <a:lnTo>
                    <a:pt x="14019944" y="1756741"/>
                  </a:lnTo>
                  <a:lnTo>
                    <a:pt x="13995126" y="1717566"/>
                  </a:lnTo>
                  <a:lnTo>
                    <a:pt x="13969774" y="1678634"/>
                  </a:lnTo>
                  <a:lnTo>
                    <a:pt x="13943888" y="1639951"/>
                  </a:lnTo>
                  <a:lnTo>
                    <a:pt x="13917468" y="1601522"/>
                  </a:lnTo>
                  <a:lnTo>
                    <a:pt x="13890515" y="1563352"/>
                  </a:lnTo>
                  <a:lnTo>
                    <a:pt x="13863028" y="1525446"/>
                  </a:lnTo>
                  <a:lnTo>
                    <a:pt x="13835007" y="1487810"/>
                  </a:lnTo>
                  <a:lnTo>
                    <a:pt x="13806453" y="1450448"/>
                  </a:lnTo>
                  <a:lnTo>
                    <a:pt x="13777365" y="1413366"/>
                  </a:lnTo>
                  <a:lnTo>
                    <a:pt x="13747743" y="1376568"/>
                  </a:lnTo>
                  <a:lnTo>
                    <a:pt x="13717587" y="1340061"/>
                  </a:lnTo>
                  <a:lnTo>
                    <a:pt x="13686898" y="1303850"/>
                  </a:lnTo>
                  <a:lnTo>
                    <a:pt x="13655675" y="1267938"/>
                  </a:lnTo>
                  <a:lnTo>
                    <a:pt x="13623918" y="1232333"/>
                  </a:lnTo>
                  <a:lnTo>
                    <a:pt x="13591628" y="1197038"/>
                  </a:lnTo>
                  <a:lnTo>
                    <a:pt x="13558803" y="1162060"/>
                  </a:lnTo>
                  <a:lnTo>
                    <a:pt x="13525445" y="1127402"/>
                  </a:lnTo>
                  <a:lnTo>
                    <a:pt x="13491554" y="1093071"/>
                  </a:lnTo>
                  <a:lnTo>
                    <a:pt x="13457223" y="1059180"/>
                  </a:lnTo>
                  <a:lnTo>
                    <a:pt x="13422566" y="1025822"/>
                  </a:lnTo>
                  <a:lnTo>
                    <a:pt x="13387587" y="992997"/>
                  </a:lnTo>
                  <a:lnTo>
                    <a:pt x="13352293" y="960707"/>
                  </a:lnTo>
                  <a:lnTo>
                    <a:pt x="13316687" y="928950"/>
                  </a:lnTo>
                  <a:lnTo>
                    <a:pt x="13280776" y="897727"/>
                  </a:lnTo>
                  <a:lnTo>
                    <a:pt x="13244564" y="867038"/>
                  </a:lnTo>
                  <a:lnTo>
                    <a:pt x="13208058" y="836883"/>
                  </a:lnTo>
                  <a:lnTo>
                    <a:pt x="13171261" y="807261"/>
                  </a:lnTo>
                  <a:lnTo>
                    <a:pt x="13134179" y="778173"/>
                  </a:lnTo>
                  <a:lnTo>
                    <a:pt x="13096817" y="749618"/>
                  </a:lnTo>
                  <a:lnTo>
                    <a:pt x="13059180" y="721598"/>
                  </a:lnTo>
                  <a:lnTo>
                    <a:pt x="13021275" y="694111"/>
                  </a:lnTo>
                  <a:lnTo>
                    <a:pt x="12983105" y="667158"/>
                  </a:lnTo>
                  <a:lnTo>
                    <a:pt x="12944676" y="640738"/>
                  </a:lnTo>
                  <a:lnTo>
                    <a:pt x="12905993" y="614852"/>
                  </a:lnTo>
                  <a:lnTo>
                    <a:pt x="12867061" y="589500"/>
                  </a:lnTo>
                  <a:lnTo>
                    <a:pt x="12827886" y="564682"/>
                  </a:lnTo>
                  <a:lnTo>
                    <a:pt x="12788473" y="540397"/>
                  </a:lnTo>
                  <a:lnTo>
                    <a:pt x="12748826" y="516647"/>
                  </a:lnTo>
                  <a:lnTo>
                    <a:pt x="12708952" y="493430"/>
                  </a:lnTo>
                  <a:lnTo>
                    <a:pt x="12668854" y="470746"/>
                  </a:lnTo>
                  <a:lnTo>
                    <a:pt x="12628539" y="448597"/>
                  </a:lnTo>
                  <a:lnTo>
                    <a:pt x="12588012" y="426981"/>
                  </a:lnTo>
                  <a:lnTo>
                    <a:pt x="12547278" y="405898"/>
                  </a:lnTo>
                  <a:lnTo>
                    <a:pt x="12506341" y="385350"/>
                  </a:lnTo>
                  <a:lnTo>
                    <a:pt x="12465208" y="365335"/>
                  </a:lnTo>
                  <a:lnTo>
                    <a:pt x="12423883" y="345854"/>
                  </a:lnTo>
                  <a:lnTo>
                    <a:pt x="12382371" y="326907"/>
                  </a:lnTo>
                  <a:lnTo>
                    <a:pt x="12340678" y="308493"/>
                  </a:lnTo>
                  <a:lnTo>
                    <a:pt x="12298809" y="290614"/>
                  </a:lnTo>
                  <a:lnTo>
                    <a:pt x="12256769" y="273267"/>
                  </a:lnTo>
                  <a:lnTo>
                    <a:pt x="12214564" y="256455"/>
                  </a:lnTo>
                  <a:lnTo>
                    <a:pt x="12172197" y="240176"/>
                  </a:lnTo>
                  <a:lnTo>
                    <a:pt x="12129676" y="224431"/>
                  </a:lnTo>
                  <a:lnTo>
                    <a:pt x="12087004" y="209220"/>
                  </a:lnTo>
                  <a:lnTo>
                    <a:pt x="12044187" y="194543"/>
                  </a:lnTo>
                  <a:lnTo>
                    <a:pt x="12001230" y="180399"/>
                  </a:lnTo>
                  <a:lnTo>
                    <a:pt x="11958138" y="166789"/>
                  </a:lnTo>
                  <a:lnTo>
                    <a:pt x="11914917" y="153713"/>
                  </a:lnTo>
                  <a:lnTo>
                    <a:pt x="11871572" y="141170"/>
                  </a:lnTo>
                  <a:lnTo>
                    <a:pt x="11828108" y="129161"/>
                  </a:lnTo>
                  <a:lnTo>
                    <a:pt x="11784529" y="117686"/>
                  </a:lnTo>
                  <a:lnTo>
                    <a:pt x="11740842" y="106745"/>
                  </a:lnTo>
                  <a:lnTo>
                    <a:pt x="11697051" y="96337"/>
                  </a:lnTo>
                  <a:lnTo>
                    <a:pt x="11653162" y="86463"/>
                  </a:lnTo>
                  <a:lnTo>
                    <a:pt x="11609180" y="77123"/>
                  </a:lnTo>
                  <a:lnTo>
                    <a:pt x="11565110" y="68316"/>
                  </a:lnTo>
                  <a:lnTo>
                    <a:pt x="11520956" y="60044"/>
                  </a:lnTo>
                  <a:lnTo>
                    <a:pt x="11476725" y="52305"/>
                  </a:lnTo>
                  <a:lnTo>
                    <a:pt x="11432422" y="45099"/>
                  </a:lnTo>
                  <a:lnTo>
                    <a:pt x="11388051" y="38428"/>
                  </a:lnTo>
                  <a:lnTo>
                    <a:pt x="11343618" y="32290"/>
                  </a:lnTo>
                  <a:lnTo>
                    <a:pt x="11299129" y="26686"/>
                  </a:lnTo>
                  <a:lnTo>
                    <a:pt x="11254587" y="21615"/>
                  </a:lnTo>
                  <a:lnTo>
                    <a:pt x="11209999" y="17079"/>
                  </a:lnTo>
                  <a:lnTo>
                    <a:pt x="11165369" y="13076"/>
                  </a:lnTo>
                  <a:lnTo>
                    <a:pt x="11120704" y="9607"/>
                  </a:lnTo>
                  <a:lnTo>
                    <a:pt x="11076007" y="6671"/>
                  </a:lnTo>
                  <a:lnTo>
                    <a:pt x="11031284" y="4269"/>
                  </a:lnTo>
                  <a:lnTo>
                    <a:pt x="10986541" y="2401"/>
                  </a:lnTo>
                  <a:lnTo>
                    <a:pt x="10941782" y="1067"/>
                  </a:lnTo>
                  <a:lnTo>
                    <a:pt x="10897013" y="266"/>
                  </a:lnTo>
                  <a:lnTo>
                    <a:pt x="10852239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52"/>
            <p:cNvSpPr/>
            <p:nvPr/>
          </p:nvSpPr>
          <p:spPr>
            <a:xfrm>
              <a:off x="1766055" y="-145"/>
              <a:ext cx="6700171" cy="4293426"/>
            </a:xfrm>
            <a:custGeom>
              <a:rect b="b" l="l" r="r" t="t"/>
              <a:pathLst>
                <a:path extrusionOk="0" h="9436100" w="14725650">
                  <a:moveTo>
                    <a:pt x="11306283" y="9423400"/>
                  </a:moveTo>
                  <a:lnTo>
                    <a:pt x="10680024" y="9423400"/>
                  </a:lnTo>
                  <a:lnTo>
                    <a:pt x="10724689" y="9436100"/>
                  </a:lnTo>
                  <a:lnTo>
                    <a:pt x="11261617" y="9436100"/>
                  </a:lnTo>
                  <a:lnTo>
                    <a:pt x="11306283" y="9423400"/>
                  </a:lnTo>
                  <a:close/>
                </a:path>
                <a:path extrusionOk="0" h="9436100" w="14725650">
                  <a:moveTo>
                    <a:pt x="11440042" y="9410700"/>
                  </a:moveTo>
                  <a:lnTo>
                    <a:pt x="10546268" y="9410700"/>
                  </a:lnTo>
                  <a:lnTo>
                    <a:pt x="10590808" y="9423400"/>
                  </a:lnTo>
                  <a:lnTo>
                    <a:pt x="11395500" y="9423400"/>
                  </a:lnTo>
                  <a:lnTo>
                    <a:pt x="11440042" y="9410700"/>
                  </a:lnTo>
                  <a:close/>
                </a:path>
                <a:path extrusionOk="0" h="9436100" w="14725650">
                  <a:moveTo>
                    <a:pt x="11528965" y="9398000"/>
                  </a:moveTo>
                  <a:lnTo>
                    <a:pt x="10457348" y="9398000"/>
                  </a:lnTo>
                  <a:lnTo>
                    <a:pt x="10501779" y="9410700"/>
                  </a:lnTo>
                  <a:lnTo>
                    <a:pt x="11484532" y="9410700"/>
                  </a:lnTo>
                  <a:lnTo>
                    <a:pt x="11528965" y="9398000"/>
                  </a:lnTo>
                  <a:close/>
                </a:path>
                <a:path extrusionOk="0" h="9436100" w="14725650">
                  <a:moveTo>
                    <a:pt x="11617639" y="9385300"/>
                  </a:moveTo>
                  <a:lnTo>
                    <a:pt x="10368677" y="9385300"/>
                  </a:lnTo>
                  <a:lnTo>
                    <a:pt x="10412979" y="9398000"/>
                  </a:lnTo>
                  <a:lnTo>
                    <a:pt x="11573335" y="9398000"/>
                  </a:lnTo>
                  <a:lnTo>
                    <a:pt x="11617639" y="9385300"/>
                  </a:lnTo>
                  <a:close/>
                </a:path>
                <a:path extrusionOk="0" h="9436100" w="14725650">
                  <a:moveTo>
                    <a:pt x="11750093" y="9359900"/>
                  </a:moveTo>
                  <a:lnTo>
                    <a:pt x="10236228" y="9359900"/>
                  </a:lnTo>
                  <a:lnTo>
                    <a:pt x="10324448" y="9385300"/>
                  </a:lnTo>
                  <a:lnTo>
                    <a:pt x="11661870" y="9385300"/>
                  </a:lnTo>
                  <a:lnTo>
                    <a:pt x="11750093" y="9359900"/>
                  </a:lnTo>
                  <a:close/>
                </a:path>
                <a:path extrusionOk="0" h="9436100" w="14725650">
                  <a:moveTo>
                    <a:pt x="10556787" y="0"/>
                  </a:moveTo>
                  <a:lnTo>
                    <a:pt x="0" y="0"/>
                  </a:lnTo>
                  <a:lnTo>
                    <a:pt x="8354080" y="8343900"/>
                  </a:lnTo>
                  <a:lnTo>
                    <a:pt x="8388404" y="8382000"/>
                  </a:lnTo>
                  <a:lnTo>
                    <a:pt x="8423054" y="8420100"/>
                  </a:lnTo>
                  <a:lnTo>
                    <a:pt x="8458025" y="8445500"/>
                  </a:lnTo>
                  <a:lnTo>
                    <a:pt x="8493312" y="8483600"/>
                  </a:lnTo>
                  <a:lnTo>
                    <a:pt x="8528910" y="8509000"/>
                  </a:lnTo>
                  <a:lnTo>
                    <a:pt x="8564815" y="8547100"/>
                  </a:lnTo>
                  <a:lnTo>
                    <a:pt x="8601019" y="8572500"/>
                  </a:lnTo>
                  <a:lnTo>
                    <a:pt x="8637519" y="8610600"/>
                  </a:lnTo>
                  <a:lnTo>
                    <a:pt x="8748741" y="8686800"/>
                  </a:lnTo>
                  <a:lnTo>
                    <a:pt x="8786371" y="8724900"/>
                  </a:lnTo>
                  <a:lnTo>
                    <a:pt x="8939535" y="8826500"/>
                  </a:lnTo>
                  <a:lnTo>
                    <a:pt x="9136549" y="8953500"/>
                  </a:lnTo>
                  <a:lnTo>
                    <a:pt x="9176641" y="8966200"/>
                  </a:lnTo>
                  <a:lnTo>
                    <a:pt x="9298203" y="9042400"/>
                  </a:lnTo>
                  <a:lnTo>
                    <a:pt x="9339135" y="9055100"/>
                  </a:lnTo>
                  <a:lnTo>
                    <a:pt x="9380264" y="9080500"/>
                  </a:lnTo>
                  <a:lnTo>
                    <a:pt x="9421585" y="9093200"/>
                  </a:lnTo>
                  <a:lnTo>
                    <a:pt x="9463092" y="9118600"/>
                  </a:lnTo>
                  <a:lnTo>
                    <a:pt x="9504781" y="9131300"/>
                  </a:lnTo>
                  <a:lnTo>
                    <a:pt x="9546646" y="9156700"/>
                  </a:lnTo>
                  <a:lnTo>
                    <a:pt x="9630884" y="9182100"/>
                  </a:lnTo>
                  <a:lnTo>
                    <a:pt x="9673247" y="9207500"/>
                  </a:lnTo>
                  <a:lnTo>
                    <a:pt x="10192248" y="9359900"/>
                  </a:lnTo>
                  <a:lnTo>
                    <a:pt x="11794076" y="9359900"/>
                  </a:lnTo>
                  <a:lnTo>
                    <a:pt x="12313112" y="9207500"/>
                  </a:lnTo>
                  <a:lnTo>
                    <a:pt x="12355478" y="9182100"/>
                  </a:lnTo>
                  <a:lnTo>
                    <a:pt x="12439724" y="9156700"/>
                  </a:lnTo>
                  <a:lnTo>
                    <a:pt x="12481594" y="9131300"/>
                  </a:lnTo>
                  <a:lnTo>
                    <a:pt x="12523287" y="9118600"/>
                  </a:lnTo>
                  <a:lnTo>
                    <a:pt x="12564798" y="9093200"/>
                  </a:lnTo>
                  <a:lnTo>
                    <a:pt x="12606123" y="9080500"/>
                  </a:lnTo>
                  <a:lnTo>
                    <a:pt x="12647257" y="9055100"/>
                  </a:lnTo>
                  <a:lnTo>
                    <a:pt x="12688194" y="9042400"/>
                  </a:lnTo>
                  <a:lnTo>
                    <a:pt x="12809771" y="8966200"/>
                  </a:lnTo>
                  <a:lnTo>
                    <a:pt x="12849868" y="8953500"/>
                  </a:lnTo>
                  <a:lnTo>
                    <a:pt x="13046910" y="8826500"/>
                  </a:lnTo>
                  <a:lnTo>
                    <a:pt x="13200099" y="8724900"/>
                  </a:lnTo>
                  <a:lnTo>
                    <a:pt x="13237735" y="8686800"/>
                  </a:lnTo>
                  <a:lnTo>
                    <a:pt x="13348977" y="8610600"/>
                  </a:lnTo>
                  <a:lnTo>
                    <a:pt x="13385484" y="8572500"/>
                  </a:lnTo>
                  <a:lnTo>
                    <a:pt x="13421696" y="8547100"/>
                  </a:lnTo>
                  <a:lnTo>
                    <a:pt x="13457607" y="8509000"/>
                  </a:lnTo>
                  <a:lnTo>
                    <a:pt x="13493212" y="8483600"/>
                  </a:lnTo>
                  <a:lnTo>
                    <a:pt x="13528507" y="8445500"/>
                  </a:lnTo>
                  <a:lnTo>
                    <a:pt x="13563486" y="8420100"/>
                  </a:lnTo>
                  <a:lnTo>
                    <a:pt x="13598144" y="8382000"/>
                  </a:lnTo>
                  <a:lnTo>
                    <a:pt x="13632475" y="8343900"/>
                  </a:lnTo>
                  <a:lnTo>
                    <a:pt x="13666366" y="8318500"/>
                  </a:lnTo>
                  <a:lnTo>
                    <a:pt x="13699724" y="8280400"/>
                  </a:lnTo>
                  <a:lnTo>
                    <a:pt x="13732548" y="8242300"/>
                  </a:lnTo>
                  <a:lnTo>
                    <a:pt x="13764838" y="8204200"/>
                  </a:lnTo>
                  <a:lnTo>
                    <a:pt x="13796595" y="8178800"/>
                  </a:lnTo>
                  <a:lnTo>
                    <a:pt x="13827817" y="8140700"/>
                  </a:lnTo>
                  <a:lnTo>
                    <a:pt x="13858507" y="8102600"/>
                  </a:lnTo>
                  <a:lnTo>
                    <a:pt x="13888662" y="8064500"/>
                  </a:lnTo>
                  <a:lnTo>
                    <a:pt x="13918284" y="8026400"/>
                  </a:lnTo>
                  <a:lnTo>
                    <a:pt x="13947372" y="7988300"/>
                  </a:lnTo>
                  <a:lnTo>
                    <a:pt x="13975926" y="7950200"/>
                  </a:lnTo>
                  <a:lnTo>
                    <a:pt x="14003946" y="7912100"/>
                  </a:lnTo>
                  <a:lnTo>
                    <a:pt x="14031433" y="7874000"/>
                  </a:lnTo>
                  <a:lnTo>
                    <a:pt x="14058386" y="7835900"/>
                  </a:lnTo>
                  <a:lnTo>
                    <a:pt x="14084805" y="7797800"/>
                  </a:lnTo>
                  <a:lnTo>
                    <a:pt x="14110691" y="7759700"/>
                  </a:lnTo>
                  <a:lnTo>
                    <a:pt x="14136043" y="7721600"/>
                  </a:lnTo>
                  <a:lnTo>
                    <a:pt x="14160861" y="7683500"/>
                  </a:lnTo>
                  <a:lnTo>
                    <a:pt x="14185146" y="7645400"/>
                  </a:lnTo>
                  <a:lnTo>
                    <a:pt x="14208896" y="7607300"/>
                  </a:lnTo>
                  <a:lnTo>
                    <a:pt x="14232113" y="7569200"/>
                  </a:lnTo>
                  <a:lnTo>
                    <a:pt x="14254796" y="7531100"/>
                  </a:lnTo>
                  <a:lnTo>
                    <a:pt x="14276946" y="7480300"/>
                  </a:lnTo>
                  <a:lnTo>
                    <a:pt x="14298562" y="7442200"/>
                  </a:lnTo>
                  <a:lnTo>
                    <a:pt x="14319644" y="7404100"/>
                  </a:lnTo>
                  <a:lnTo>
                    <a:pt x="14340192" y="7366000"/>
                  </a:lnTo>
                  <a:lnTo>
                    <a:pt x="14360207" y="7327900"/>
                  </a:lnTo>
                  <a:lnTo>
                    <a:pt x="14379688" y="7277100"/>
                  </a:lnTo>
                  <a:lnTo>
                    <a:pt x="14398635" y="7239000"/>
                  </a:lnTo>
                  <a:lnTo>
                    <a:pt x="14417048" y="7200900"/>
                  </a:lnTo>
                  <a:lnTo>
                    <a:pt x="14434928" y="7162800"/>
                  </a:lnTo>
                  <a:lnTo>
                    <a:pt x="14452274" y="7112000"/>
                  </a:lnTo>
                  <a:lnTo>
                    <a:pt x="14469087" y="7073900"/>
                  </a:lnTo>
                  <a:lnTo>
                    <a:pt x="14485365" y="7035800"/>
                  </a:lnTo>
                  <a:lnTo>
                    <a:pt x="14501110" y="6985000"/>
                  </a:lnTo>
                  <a:lnTo>
                    <a:pt x="14516321" y="6946900"/>
                  </a:lnTo>
                  <a:lnTo>
                    <a:pt x="14530999" y="6896100"/>
                  </a:lnTo>
                  <a:lnTo>
                    <a:pt x="14545142" y="6858000"/>
                  </a:lnTo>
                  <a:lnTo>
                    <a:pt x="14558752" y="6819900"/>
                  </a:lnTo>
                  <a:lnTo>
                    <a:pt x="14571828" y="6769100"/>
                  </a:lnTo>
                  <a:lnTo>
                    <a:pt x="14584371" y="6731000"/>
                  </a:lnTo>
                  <a:lnTo>
                    <a:pt x="14596380" y="6680200"/>
                  </a:lnTo>
                  <a:lnTo>
                    <a:pt x="14607855" y="6642100"/>
                  </a:lnTo>
                  <a:lnTo>
                    <a:pt x="14618796" y="6604000"/>
                  </a:lnTo>
                  <a:lnTo>
                    <a:pt x="14629204" y="6553200"/>
                  </a:lnTo>
                  <a:lnTo>
                    <a:pt x="14639078" y="6515100"/>
                  </a:lnTo>
                  <a:lnTo>
                    <a:pt x="14648418" y="6464300"/>
                  </a:lnTo>
                  <a:lnTo>
                    <a:pt x="14657224" y="6426200"/>
                  </a:lnTo>
                  <a:lnTo>
                    <a:pt x="14665497" y="6375400"/>
                  </a:lnTo>
                  <a:lnTo>
                    <a:pt x="14673236" y="6337300"/>
                  </a:lnTo>
                  <a:lnTo>
                    <a:pt x="14680441" y="6286500"/>
                  </a:lnTo>
                  <a:lnTo>
                    <a:pt x="14687113" y="6248400"/>
                  </a:lnTo>
                  <a:lnTo>
                    <a:pt x="14693251" y="6197600"/>
                  </a:lnTo>
                  <a:lnTo>
                    <a:pt x="14698855" y="6159500"/>
                  </a:lnTo>
                  <a:lnTo>
                    <a:pt x="14703925" y="6108700"/>
                  </a:lnTo>
                  <a:lnTo>
                    <a:pt x="14708462" y="6070600"/>
                  </a:lnTo>
                  <a:lnTo>
                    <a:pt x="14712465" y="6019800"/>
                  </a:lnTo>
                  <a:lnTo>
                    <a:pt x="14715934" y="5981700"/>
                  </a:lnTo>
                  <a:lnTo>
                    <a:pt x="14718869" y="5930900"/>
                  </a:lnTo>
                  <a:lnTo>
                    <a:pt x="14721271" y="5892800"/>
                  </a:lnTo>
                  <a:lnTo>
                    <a:pt x="14723139" y="5842000"/>
                  </a:lnTo>
                  <a:lnTo>
                    <a:pt x="14724473" y="5803900"/>
                  </a:lnTo>
                  <a:lnTo>
                    <a:pt x="14725274" y="5753100"/>
                  </a:lnTo>
                  <a:lnTo>
                    <a:pt x="14725478" y="5715000"/>
                  </a:lnTo>
                  <a:lnTo>
                    <a:pt x="14725478" y="5702300"/>
                  </a:lnTo>
                  <a:lnTo>
                    <a:pt x="14725274" y="5664200"/>
                  </a:lnTo>
                  <a:lnTo>
                    <a:pt x="14724473" y="5626100"/>
                  </a:lnTo>
                  <a:lnTo>
                    <a:pt x="14723139" y="5575300"/>
                  </a:lnTo>
                  <a:lnTo>
                    <a:pt x="14721271" y="5537200"/>
                  </a:lnTo>
                  <a:lnTo>
                    <a:pt x="14718869" y="5486400"/>
                  </a:lnTo>
                  <a:lnTo>
                    <a:pt x="14715934" y="5435600"/>
                  </a:lnTo>
                  <a:lnTo>
                    <a:pt x="14712465" y="5397500"/>
                  </a:lnTo>
                  <a:lnTo>
                    <a:pt x="14708462" y="5346700"/>
                  </a:lnTo>
                  <a:lnTo>
                    <a:pt x="14703925" y="5308600"/>
                  </a:lnTo>
                  <a:lnTo>
                    <a:pt x="14698855" y="5257800"/>
                  </a:lnTo>
                  <a:lnTo>
                    <a:pt x="14693251" y="5219700"/>
                  </a:lnTo>
                  <a:lnTo>
                    <a:pt x="14687113" y="5168900"/>
                  </a:lnTo>
                  <a:lnTo>
                    <a:pt x="14680441" y="5130800"/>
                  </a:lnTo>
                  <a:lnTo>
                    <a:pt x="14673236" y="5080000"/>
                  </a:lnTo>
                  <a:lnTo>
                    <a:pt x="14665497" y="5041900"/>
                  </a:lnTo>
                  <a:lnTo>
                    <a:pt x="14657224" y="4991100"/>
                  </a:lnTo>
                  <a:lnTo>
                    <a:pt x="14648418" y="4953000"/>
                  </a:lnTo>
                  <a:lnTo>
                    <a:pt x="14639078" y="4914900"/>
                  </a:lnTo>
                  <a:lnTo>
                    <a:pt x="14629204" y="4864100"/>
                  </a:lnTo>
                  <a:lnTo>
                    <a:pt x="14618796" y="4826000"/>
                  </a:lnTo>
                  <a:lnTo>
                    <a:pt x="14607855" y="4775200"/>
                  </a:lnTo>
                  <a:lnTo>
                    <a:pt x="14596380" y="4737100"/>
                  </a:lnTo>
                  <a:lnTo>
                    <a:pt x="14584371" y="4686300"/>
                  </a:lnTo>
                  <a:lnTo>
                    <a:pt x="14571828" y="4648200"/>
                  </a:lnTo>
                  <a:lnTo>
                    <a:pt x="14558752" y="4610100"/>
                  </a:lnTo>
                  <a:lnTo>
                    <a:pt x="14545142" y="4559300"/>
                  </a:lnTo>
                  <a:lnTo>
                    <a:pt x="14530999" y="4521200"/>
                  </a:lnTo>
                  <a:lnTo>
                    <a:pt x="14516321" y="4470400"/>
                  </a:lnTo>
                  <a:lnTo>
                    <a:pt x="14501110" y="4432300"/>
                  </a:lnTo>
                  <a:lnTo>
                    <a:pt x="14485365" y="4394200"/>
                  </a:lnTo>
                  <a:lnTo>
                    <a:pt x="14469087" y="4343400"/>
                  </a:lnTo>
                  <a:lnTo>
                    <a:pt x="14452274" y="4305300"/>
                  </a:lnTo>
                  <a:lnTo>
                    <a:pt x="14434928" y="4267200"/>
                  </a:lnTo>
                  <a:lnTo>
                    <a:pt x="14417048" y="4216400"/>
                  </a:lnTo>
                  <a:lnTo>
                    <a:pt x="14398635" y="4178300"/>
                  </a:lnTo>
                  <a:lnTo>
                    <a:pt x="14379688" y="4140200"/>
                  </a:lnTo>
                  <a:lnTo>
                    <a:pt x="14360207" y="4102100"/>
                  </a:lnTo>
                  <a:lnTo>
                    <a:pt x="14340192" y="4051300"/>
                  </a:lnTo>
                  <a:lnTo>
                    <a:pt x="14319644" y="4013200"/>
                  </a:lnTo>
                  <a:lnTo>
                    <a:pt x="14298562" y="3975100"/>
                  </a:lnTo>
                  <a:lnTo>
                    <a:pt x="14276946" y="3937000"/>
                  </a:lnTo>
                  <a:lnTo>
                    <a:pt x="14254796" y="3898900"/>
                  </a:lnTo>
                  <a:lnTo>
                    <a:pt x="14232113" y="3848100"/>
                  </a:lnTo>
                  <a:lnTo>
                    <a:pt x="14208896" y="3810000"/>
                  </a:lnTo>
                  <a:lnTo>
                    <a:pt x="14185146" y="3771900"/>
                  </a:lnTo>
                  <a:lnTo>
                    <a:pt x="14160861" y="3733800"/>
                  </a:lnTo>
                  <a:lnTo>
                    <a:pt x="14136043" y="3695700"/>
                  </a:lnTo>
                  <a:lnTo>
                    <a:pt x="14110691" y="3657600"/>
                  </a:lnTo>
                  <a:lnTo>
                    <a:pt x="14084805" y="3619500"/>
                  </a:lnTo>
                  <a:lnTo>
                    <a:pt x="14058386" y="3581400"/>
                  </a:lnTo>
                  <a:lnTo>
                    <a:pt x="14031433" y="3543300"/>
                  </a:lnTo>
                  <a:lnTo>
                    <a:pt x="14003946" y="3505200"/>
                  </a:lnTo>
                  <a:lnTo>
                    <a:pt x="13975926" y="3467100"/>
                  </a:lnTo>
                  <a:lnTo>
                    <a:pt x="13947372" y="3429000"/>
                  </a:lnTo>
                  <a:lnTo>
                    <a:pt x="13918284" y="3390900"/>
                  </a:lnTo>
                  <a:lnTo>
                    <a:pt x="13888662" y="3352800"/>
                  </a:lnTo>
                  <a:lnTo>
                    <a:pt x="13858507" y="3314700"/>
                  </a:lnTo>
                  <a:lnTo>
                    <a:pt x="13827817" y="3276600"/>
                  </a:lnTo>
                  <a:lnTo>
                    <a:pt x="13796595" y="3251200"/>
                  </a:lnTo>
                  <a:lnTo>
                    <a:pt x="13764838" y="3213100"/>
                  </a:lnTo>
                  <a:lnTo>
                    <a:pt x="13732548" y="3175000"/>
                  </a:lnTo>
                  <a:lnTo>
                    <a:pt x="13699724" y="3136900"/>
                  </a:lnTo>
                  <a:lnTo>
                    <a:pt x="13666366" y="3111500"/>
                  </a:lnTo>
                  <a:lnTo>
                    <a:pt x="13632475" y="3073400"/>
                  </a:lnTo>
                  <a:lnTo>
                    <a:pt x="10556787" y="0"/>
                  </a:lnTo>
                  <a:close/>
                </a:path>
              </a:pathLst>
            </a:custGeom>
            <a:solidFill>
              <a:srgbClr val="0E2C9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65" name="Google Shape;465;p52"/>
            <p:cNvGrpSpPr/>
            <p:nvPr/>
          </p:nvGrpSpPr>
          <p:grpSpPr>
            <a:xfrm>
              <a:off x="4369600" y="895557"/>
              <a:ext cx="4099979" cy="3410264"/>
              <a:chOff x="1145845" y="1168975"/>
              <a:chExt cx="2824455" cy="2333400"/>
            </a:xfrm>
          </p:grpSpPr>
          <p:sp>
            <p:nvSpPr>
              <p:cNvPr id="466" name="Google Shape;466;p52"/>
              <p:cNvSpPr/>
              <p:nvPr/>
            </p:nvSpPr>
            <p:spPr>
              <a:xfrm rot="5400000">
                <a:off x="1625950" y="1158025"/>
                <a:ext cx="2333400" cy="2355300"/>
              </a:xfrm>
              <a:prstGeom prst="ellipse">
                <a:avLst/>
              </a:prstGeom>
              <a:solidFill>
                <a:srgbClr val="032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52"/>
              <p:cNvSpPr/>
              <p:nvPr/>
            </p:nvSpPr>
            <p:spPr>
              <a:xfrm>
                <a:off x="1145845" y="1580978"/>
                <a:ext cx="850025" cy="1613150"/>
              </a:xfrm>
              <a:custGeom>
                <a:rect b="b" l="l" r="r" t="t"/>
                <a:pathLst>
                  <a:path extrusionOk="0" h="64526" w="34001">
                    <a:moveTo>
                      <a:pt x="29924" y="0"/>
                    </a:moveTo>
                    <a:lnTo>
                      <a:pt x="0" y="30178"/>
                    </a:lnTo>
                    <a:lnTo>
                      <a:pt x="34001" y="64526"/>
                    </a:lnTo>
                    <a:close/>
                  </a:path>
                </a:pathLst>
              </a:custGeom>
              <a:solidFill>
                <a:srgbClr val="03206E"/>
              </a:solidFill>
              <a:ln>
                <a:noFill/>
              </a:ln>
            </p:spPr>
          </p:sp>
        </p:grpSp>
      </p:grpSp>
      <p:pic>
        <p:nvPicPr>
          <p:cNvPr id="468" name="Google Shape;468;p52"/>
          <p:cNvPicPr preferRelativeResize="0"/>
          <p:nvPr/>
        </p:nvPicPr>
        <p:blipFill rotWithShape="1">
          <a:blip r:embed="rId2">
            <a:alphaModFix amt="86000"/>
          </a:blip>
          <a:srcRect b="0" l="526" r="36033" t="0"/>
          <a:stretch/>
        </p:blipFill>
        <p:spPr>
          <a:xfrm>
            <a:off x="0" y="0"/>
            <a:ext cx="9144000" cy="5144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3544" y="172984"/>
            <a:ext cx="996698" cy="259414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52"/>
          <p:cNvSpPr txBox="1"/>
          <p:nvPr/>
        </p:nvSpPr>
        <p:spPr>
          <a:xfrm>
            <a:off x="264588" y="2150850"/>
            <a:ext cx="8567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FFFFF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3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48.xml"/><Relationship Id="rId24" Type="http://schemas.openxmlformats.org/officeDocument/2006/relationships/theme" Target="../theme/theme1.xml"/><Relationship Id="rId23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4" name="Google Shape;224;p29"/>
          <p:cNvSpPr txBox="1"/>
          <p:nvPr>
            <p:ph idx="1" type="body"/>
          </p:nvPr>
        </p:nvSpPr>
        <p:spPr>
          <a:xfrm>
            <a:off x="228600" y="800100"/>
            <a:ext cx="4114800" cy="22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5" name="Google Shape;225;p29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6" name="Google Shape;226;p29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7" name="Google Shape;227;p29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Relationship Id="rId4" Type="http://schemas.openxmlformats.org/officeDocument/2006/relationships/image" Target="../media/image38.png"/><Relationship Id="rId5" Type="http://schemas.openxmlformats.org/officeDocument/2006/relationships/image" Target="../media/image3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2.png"/><Relationship Id="rId4" Type="http://schemas.openxmlformats.org/officeDocument/2006/relationships/image" Target="../media/image4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7.png"/><Relationship Id="rId4" Type="http://schemas.openxmlformats.org/officeDocument/2006/relationships/image" Target="../media/image4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53" title="Forma_triangular_redondeada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6" name="Google Shape;476;p53"/>
          <p:cNvGrpSpPr/>
          <p:nvPr/>
        </p:nvGrpSpPr>
        <p:grpSpPr>
          <a:xfrm>
            <a:off x="295575" y="1080000"/>
            <a:ext cx="5061900" cy="1287075"/>
            <a:chOff x="540000" y="1033025"/>
            <a:chExt cx="5061900" cy="1287075"/>
          </a:xfrm>
        </p:grpSpPr>
        <p:sp>
          <p:nvSpPr>
            <p:cNvPr id="477" name="Google Shape;477;p53"/>
            <p:cNvSpPr txBox="1"/>
            <p:nvPr/>
          </p:nvSpPr>
          <p:spPr>
            <a:xfrm>
              <a:off x="540000" y="1033025"/>
              <a:ext cx="5061900" cy="75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00"/>
                <a:buFont typeface="Arial"/>
                <a:buNone/>
              </a:pPr>
              <a:r>
                <a:rPr lang="es-419" sz="4600">
                  <a:solidFill>
                    <a:srgbClr val="FFFFFF"/>
                  </a:solidFill>
                  <a:latin typeface="Viga"/>
                  <a:ea typeface="Viga"/>
                  <a:cs typeface="Viga"/>
                  <a:sym typeface="Viga"/>
                </a:rPr>
                <a:t>Fundamentos IA</a:t>
              </a:r>
              <a:endParaRPr b="0" i="0" sz="4600" u="none" cap="none" strike="noStrike">
                <a:solidFill>
                  <a:srgbClr val="FFFFFF"/>
                </a:solidFill>
                <a:latin typeface="Viga"/>
                <a:ea typeface="Viga"/>
                <a:cs typeface="Viga"/>
                <a:sym typeface="Viga"/>
              </a:endParaRPr>
            </a:p>
          </p:txBody>
        </p:sp>
        <p:sp>
          <p:nvSpPr>
            <p:cNvPr id="478" name="Google Shape;478;p53"/>
            <p:cNvSpPr txBox="1"/>
            <p:nvPr/>
          </p:nvSpPr>
          <p:spPr>
            <a:xfrm>
              <a:off x="540000" y="1630700"/>
              <a:ext cx="4660200" cy="68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00"/>
                <a:buFont typeface="Arial"/>
                <a:buNone/>
              </a:pPr>
              <a:r>
                <a:rPr lang="es-419" sz="2600">
                  <a:solidFill>
                    <a:srgbClr val="FFFFFF"/>
                  </a:solidFill>
                  <a:latin typeface="Viga"/>
                  <a:ea typeface="Viga"/>
                  <a:cs typeface="Viga"/>
                  <a:sym typeface="Viga"/>
                </a:rPr>
                <a:t>Introducción IA y datos</a:t>
              </a:r>
              <a:endParaRPr sz="2600">
                <a:solidFill>
                  <a:srgbClr val="FFFFFF"/>
                </a:solidFill>
                <a:latin typeface="Viga"/>
                <a:ea typeface="Viga"/>
                <a:cs typeface="Viga"/>
                <a:sym typeface="Viga"/>
              </a:endParaRPr>
            </a:p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00"/>
                <a:buFont typeface="Arial"/>
                <a:buNone/>
              </a:pPr>
              <a:r>
                <a:rPr lang="es-419" sz="1500">
                  <a:solidFill>
                    <a:srgbClr val="FFFFFF"/>
                  </a:solidFill>
                  <a:highlight>
                    <a:srgbClr val="7965AE"/>
                  </a:highlight>
                  <a:latin typeface="Viga"/>
                  <a:ea typeface="Viga"/>
                  <a:cs typeface="Viga"/>
                  <a:sym typeface="Viga"/>
                </a:rPr>
                <a:t>Clase 2  </a:t>
              </a:r>
              <a:endParaRPr sz="1500">
                <a:solidFill>
                  <a:srgbClr val="FFFFFF"/>
                </a:solidFill>
                <a:highlight>
                  <a:srgbClr val="7965AE"/>
                </a:highlight>
                <a:latin typeface="Viga"/>
                <a:ea typeface="Viga"/>
                <a:cs typeface="Viga"/>
                <a:sym typeface="Viga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2"/>
          <p:cNvSpPr txBox="1"/>
          <p:nvPr/>
        </p:nvSpPr>
        <p:spPr>
          <a:xfrm>
            <a:off x="540000" y="359233"/>
            <a:ext cx="28677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1A2D9A"/>
                </a:solidFill>
                <a:latin typeface="Viga"/>
                <a:ea typeface="Viga"/>
                <a:cs typeface="Viga"/>
                <a:sym typeface="Viga"/>
              </a:rPr>
              <a:t>Datos</a:t>
            </a:r>
            <a:endParaRPr sz="3000">
              <a:solidFill>
                <a:srgbClr val="1A2D9A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EBB5"/>
                </a:highlight>
                <a:latin typeface="Viga"/>
                <a:ea typeface="Viga"/>
                <a:cs typeface="Viga"/>
                <a:sym typeface="Viga"/>
              </a:rPr>
              <a:t>Materia prima</a:t>
            </a:r>
            <a:endParaRPr sz="1500">
              <a:solidFill>
                <a:srgbClr val="FDFDFD"/>
              </a:solidFill>
              <a:highlight>
                <a:srgbClr val="00EBB5"/>
              </a:highlight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554" name="Google Shape;554;p62"/>
          <p:cNvGrpSpPr/>
          <p:nvPr/>
        </p:nvGrpSpPr>
        <p:grpSpPr>
          <a:xfrm>
            <a:off x="540000" y="1833150"/>
            <a:ext cx="8064000" cy="1862400"/>
            <a:chOff x="540000" y="1797750"/>
            <a:chExt cx="8064000" cy="1862400"/>
          </a:xfrm>
        </p:grpSpPr>
        <p:sp>
          <p:nvSpPr>
            <p:cNvPr id="555" name="Google Shape;555;p62"/>
            <p:cNvSpPr txBox="1"/>
            <p:nvPr/>
          </p:nvSpPr>
          <p:spPr>
            <a:xfrm>
              <a:off x="540000" y="1797750"/>
              <a:ext cx="4032000" cy="186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200">
                  <a:solidFill>
                    <a:srgbClr val="1A2D9A"/>
                  </a:solidFill>
                  <a:latin typeface="Roboto"/>
                  <a:ea typeface="Roboto"/>
                  <a:cs typeface="Roboto"/>
                  <a:sym typeface="Roboto"/>
                </a:rPr>
                <a:t>Según estructura</a:t>
              </a:r>
              <a:endParaRPr b="1" sz="1200">
                <a:solidFill>
                  <a:srgbClr val="1A2D9A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Estructurados: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tabulares, organizados en filas y columnas. Ej: Excel, SQL.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No estructurados: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texto libre, imágenes, audio, video. Ej: comentarios, fotos, grabaciones.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100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Semiestructurados: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tienen estructura flexible. Ej: JSON, XML, formularios web.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6" name="Google Shape;556;p62"/>
            <p:cNvSpPr txBox="1"/>
            <p:nvPr/>
          </p:nvSpPr>
          <p:spPr>
            <a:xfrm>
              <a:off x="4572000" y="1797750"/>
              <a:ext cx="4032000" cy="136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200">
                  <a:solidFill>
                    <a:srgbClr val="1A2D9A"/>
                  </a:solidFill>
                  <a:latin typeface="Roboto"/>
                  <a:ea typeface="Roboto"/>
                  <a:cs typeface="Roboto"/>
                  <a:sym typeface="Roboto"/>
                </a:rPr>
                <a:t>Según origen</a:t>
              </a:r>
              <a:endParaRPr b="1" sz="1200">
                <a:solidFill>
                  <a:srgbClr val="1A2D9A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Primarios: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recolectados directamente por el analista.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100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Secundarios: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recopilados por otros (fuentes abiertas, sistemas previos).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57" name="Google Shape;557;p62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3"/>
          <p:cNvSpPr txBox="1"/>
          <p:nvPr/>
        </p:nvSpPr>
        <p:spPr>
          <a:xfrm>
            <a:off x="809250" y="360000"/>
            <a:ext cx="7525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1A2D9A"/>
                </a:solidFill>
                <a:latin typeface="Viga"/>
                <a:ea typeface="Viga"/>
                <a:cs typeface="Viga"/>
                <a:sym typeface="Viga"/>
              </a:rPr>
              <a:t>¿Cómo determinar la calidad de los datos?</a:t>
            </a:r>
            <a:endParaRPr sz="1500">
              <a:solidFill>
                <a:srgbClr val="FDFDFD"/>
              </a:solidFill>
              <a:highlight>
                <a:srgbClr val="00EBB5"/>
              </a:highlight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63" name="Google Shape;563;p63"/>
          <p:cNvSpPr txBox="1"/>
          <p:nvPr/>
        </p:nvSpPr>
        <p:spPr>
          <a:xfrm>
            <a:off x="2820956" y="1701900"/>
            <a:ext cx="3775800" cy="19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Mediante las siguientes </a:t>
            </a:r>
            <a:r>
              <a:rPr lang="es-419" sz="1200">
                <a:solidFill>
                  <a:srgbClr val="1A2D9A"/>
                </a:solidFill>
                <a:latin typeface="Roboto"/>
                <a:ea typeface="Roboto"/>
                <a:cs typeface="Roboto"/>
                <a:sym typeface="Roboto"/>
              </a:rPr>
              <a:t>dimensiones:</a:t>
            </a:r>
            <a:endParaRPr sz="1200">
              <a:solidFill>
                <a:srgbClr val="1A2D9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Exactitud: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Datos correctos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Completitud: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Sin valores faltantes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Consistencia: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Mismo formato y codificación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Actualidad: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Datos vigentes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Relevancia: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Adecuados al objetivo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4" name="Google Shape;564;p63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64"/>
          <p:cNvSpPr txBox="1"/>
          <p:nvPr/>
        </p:nvSpPr>
        <p:spPr>
          <a:xfrm>
            <a:off x="3138150" y="359233"/>
            <a:ext cx="2867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1A2D9A"/>
                </a:solidFill>
                <a:latin typeface="Viga"/>
                <a:ea typeface="Viga"/>
                <a:cs typeface="Viga"/>
                <a:sym typeface="Viga"/>
              </a:rPr>
              <a:t>Información</a:t>
            </a:r>
            <a:endParaRPr sz="1500">
              <a:solidFill>
                <a:srgbClr val="FDFDFD"/>
              </a:solidFill>
              <a:highlight>
                <a:srgbClr val="00EBB5"/>
              </a:highlight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570" name="Google Shape;570;p64"/>
          <p:cNvGrpSpPr/>
          <p:nvPr/>
        </p:nvGrpSpPr>
        <p:grpSpPr>
          <a:xfrm>
            <a:off x="2617178" y="1718075"/>
            <a:ext cx="4149600" cy="1786800"/>
            <a:chOff x="2575928" y="1707650"/>
            <a:chExt cx="4149600" cy="1786800"/>
          </a:xfrm>
        </p:grpSpPr>
        <p:sp>
          <p:nvSpPr>
            <p:cNvPr id="571" name="Google Shape;571;p64"/>
            <p:cNvSpPr txBox="1"/>
            <p:nvPr/>
          </p:nvSpPr>
          <p:spPr>
            <a:xfrm>
              <a:off x="2575928" y="2755550"/>
              <a:ext cx="41496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Conjunto de datos procesados y organizados que proporcionan significado y contexto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. Son fundamental para la toma de decisiones, el análisis y la comunicación.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572" name="Google Shape;572;p64" title="list_15198173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241725" y="1707650"/>
              <a:ext cx="660550" cy="660550"/>
            </a:xfrm>
            <a:prstGeom prst="rect">
              <a:avLst/>
            </a:prstGeom>
            <a:noFill/>
            <a:ln>
              <a:noFill/>
            </a:ln>
            <a:effectLst>
              <a:outerShdw blurRad="114300" rotWithShape="0" algn="bl" dir="5400000" dist="11430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573" name="Google Shape;573;p64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5"/>
          <p:cNvSpPr txBox="1"/>
          <p:nvPr/>
        </p:nvSpPr>
        <p:spPr>
          <a:xfrm>
            <a:off x="3138150" y="359233"/>
            <a:ext cx="2867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1A2D9A"/>
                </a:solidFill>
                <a:latin typeface="Viga"/>
                <a:ea typeface="Viga"/>
                <a:cs typeface="Viga"/>
                <a:sym typeface="Viga"/>
              </a:rPr>
              <a:t>Insight</a:t>
            </a:r>
            <a:endParaRPr sz="1500">
              <a:solidFill>
                <a:srgbClr val="FDFDFD"/>
              </a:solidFill>
              <a:highlight>
                <a:srgbClr val="00EBB5"/>
              </a:highlight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79" name="Google Shape;579;p65"/>
          <p:cNvSpPr txBox="1"/>
          <p:nvPr/>
        </p:nvSpPr>
        <p:spPr>
          <a:xfrm>
            <a:off x="540000" y="2149775"/>
            <a:ext cx="4032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Descubrimientos o comprensiones profundas y reveladoras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obtenidas a partir del análisis de datos e información. Estos revelan patrones, tendencias o verdades ocultas que no son inmediatamente obvios.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0" name="Google Shape;580;p65" title="icono-bombilla-luz-amarilla-diseno-vector-3d-concepto-negocio-solucion-idea.png"/>
          <p:cNvPicPr preferRelativeResize="0"/>
          <p:nvPr/>
        </p:nvPicPr>
        <p:blipFill rotWithShape="1">
          <a:blip r:embed="rId3">
            <a:alphaModFix/>
          </a:blip>
          <a:srcRect b="10229" l="32795" r="34090" t="10038"/>
          <a:stretch/>
        </p:blipFill>
        <p:spPr>
          <a:xfrm>
            <a:off x="6324995" y="1477637"/>
            <a:ext cx="1413025" cy="2267676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14300">
              <a:srgbClr val="000000">
                <a:alpha val="30000"/>
              </a:srgbClr>
            </a:outerShdw>
          </a:effectLst>
        </p:spPr>
      </p:pic>
      <p:sp>
        <p:nvSpPr>
          <p:cNvPr id="581" name="Google Shape;581;p65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66"/>
          <p:cNvSpPr txBox="1"/>
          <p:nvPr/>
        </p:nvSpPr>
        <p:spPr>
          <a:xfrm>
            <a:off x="2428650" y="360000"/>
            <a:ext cx="42867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Ciclo de vida del dato</a:t>
            </a:r>
            <a:endParaRPr b="0" i="0" sz="3000" u="none" cap="none" strike="noStrike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587" name="Google Shape;587;p66"/>
          <p:cNvGrpSpPr/>
          <p:nvPr/>
        </p:nvGrpSpPr>
        <p:grpSpPr>
          <a:xfrm>
            <a:off x="755700" y="1180142"/>
            <a:ext cx="7632601" cy="3023975"/>
            <a:chOff x="755700" y="1595406"/>
            <a:chExt cx="7632601" cy="3023975"/>
          </a:xfrm>
        </p:grpSpPr>
        <p:grpSp>
          <p:nvGrpSpPr>
            <p:cNvPr id="588" name="Google Shape;588;p66"/>
            <p:cNvGrpSpPr/>
            <p:nvPr/>
          </p:nvGrpSpPr>
          <p:grpSpPr>
            <a:xfrm>
              <a:off x="755700" y="1595406"/>
              <a:ext cx="7632601" cy="2581325"/>
              <a:chOff x="540000" y="2096725"/>
              <a:chExt cx="7632601" cy="2581325"/>
            </a:xfrm>
          </p:grpSpPr>
          <p:pic>
            <p:nvPicPr>
              <p:cNvPr id="589" name="Google Shape;589;p66" title="ChatGPT Image 2 ago 2025, 11_53_27 a.m..png"/>
              <p:cNvPicPr preferRelativeResize="0"/>
              <p:nvPr/>
            </p:nvPicPr>
            <p:blipFill rotWithShape="1">
              <a:blip r:embed="rId3">
                <a:alphaModFix/>
              </a:blip>
              <a:srcRect b="26176" l="17056" r="18651" t="24914"/>
              <a:stretch/>
            </p:blipFill>
            <p:spPr>
              <a:xfrm>
                <a:off x="540000" y="3849025"/>
                <a:ext cx="1089751" cy="82902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14300" rotWithShape="0" algn="bl" dir="5400000" dist="114300">
                  <a:srgbClr val="000000">
                    <a:alpha val="30000"/>
                  </a:srgbClr>
                </a:outerShdw>
              </a:effectLst>
            </p:spPr>
          </p:pic>
          <p:sp>
            <p:nvSpPr>
              <p:cNvPr id="590" name="Google Shape;590;p66"/>
              <p:cNvSpPr txBox="1"/>
              <p:nvPr/>
            </p:nvSpPr>
            <p:spPr>
              <a:xfrm>
                <a:off x="825375" y="3349725"/>
                <a:ext cx="5190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6000">
                    <a:solidFill>
                      <a:srgbClr val="435D74"/>
                    </a:solidFill>
                    <a:latin typeface="Viga"/>
                    <a:ea typeface="Viga"/>
                    <a:cs typeface="Viga"/>
                    <a:sym typeface="Viga"/>
                  </a:rPr>
                  <a:t>1</a:t>
                </a:r>
                <a:endParaRPr b="1" sz="6000">
                  <a:solidFill>
                    <a:srgbClr val="435D74"/>
                  </a:solidFill>
                  <a:latin typeface="Viga"/>
                  <a:ea typeface="Viga"/>
                  <a:cs typeface="Viga"/>
                  <a:sym typeface="Viga"/>
                </a:endParaRPr>
              </a:p>
            </p:txBody>
          </p:sp>
          <p:pic>
            <p:nvPicPr>
              <p:cNvPr id="591" name="Google Shape;591;p66" title="ChatGPT Image 2 ago 2025, 11_57_18 a.m..png"/>
              <p:cNvPicPr preferRelativeResize="0"/>
              <p:nvPr/>
            </p:nvPicPr>
            <p:blipFill rotWithShape="1">
              <a:blip r:embed="rId4">
                <a:alphaModFix/>
              </a:blip>
              <a:srcRect b="26359" l="17059" r="18928" t="23829"/>
              <a:stretch/>
            </p:blipFill>
            <p:spPr>
              <a:xfrm>
                <a:off x="1619625" y="3628901"/>
                <a:ext cx="1065411" cy="82902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14300" rotWithShape="0" algn="bl" dir="5400000" dist="114300">
                  <a:srgbClr val="000000">
                    <a:alpha val="30000"/>
                  </a:srgbClr>
                </a:outerShdw>
              </a:effectLst>
            </p:spPr>
          </p:pic>
          <p:pic>
            <p:nvPicPr>
              <p:cNvPr id="592" name="Google Shape;592;p66" title="ChatGPT Image 2 ago 2025, 12_00_42 p.m..png"/>
              <p:cNvPicPr preferRelativeResize="0"/>
              <p:nvPr/>
            </p:nvPicPr>
            <p:blipFill rotWithShape="1">
              <a:blip r:embed="rId5">
                <a:alphaModFix/>
              </a:blip>
              <a:srcRect b="26054" l="16263" r="17326" t="22736"/>
              <a:stretch/>
            </p:blipFill>
            <p:spPr>
              <a:xfrm>
                <a:off x="2715527" y="3425041"/>
                <a:ext cx="1065400" cy="821522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14300" rotWithShape="0" algn="bl" dir="5400000" dist="114300">
                  <a:srgbClr val="000000">
                    <a:alpha val="30000"/>
                  </a:srgbClr>
                </a:outerShdw>
              </a:effectLst>
            </p:spPr>
          </p:pic>
          <p:sp>
            <p:nvSpPr>
              <p:cNvPr id="593" name="Google Shape;593;p66"/>
              <p:cNvSpPr txBox="1"/>
              <p:nvPr/>
            </p:nvSpPr>
            <p:spPr>
              <a:xfrm>
                <a:off x="1892825" y="3138363"/>
                <a:ext cx="5190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6000">
                    <a:solidFill>
                      <a:srgbClr val="435D74"/>
                    </a:solidFill>
                    <a:latin typeface="Viga"/>
                    <a:ea typeface="Viga"/>
                    <a:cs typeface="Viga"/>
                    <a:sym typeface="Viga"/>
                  </a:rPr>
                  <a:t>2</a:t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594" name="Google Shape;594;p66"/>
              <p:cNvSpPr txBox="1"/>
              <p:nvPr/>
            </p:nvSpPr>
            <p:spPr>
              <a:xfrm>
                <a:off x="2967077" y="2926650"/>
                <a:ext cx="6729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6000">
                    <a:solidFill>
                      <a:srgbClr val="435D74"/>
                    </a:solidFill>
                    <a:latin typeface="Viga"/>
                    <a:ea typeface="Viga"/>
                    <a:cs typeface="Viga"/>
                    <a:sym typeface="Viga"/>
                  </a:rPr>
                  <a:t>3</a:t>
                </a:r>
                <a:endParaRPr>
                  <a:solidFill>
                    <a:srgbClr val="435D74"/>
                  </a:solidFill>
                </a:endParaRPr>
              </a:p>
            </p:txBody>
          </p:sp>
          <p:pic>
            <p:nvPicPr>
              <p:cNvPr id="595" name="Google Shape;595;p66" title="ChatGPT Image 2 ago 2025, 11_53_27 a.m..png"/>
              <p:cNvPicPr preferRelativeResize="0"/>
              <p:nvPr/>
            </p:nvPicPr>
            <p:blipFill rotWithShape="1">
              <a:blip r:embed="rId3">
                <a:alphaModFix/>
              </a:blip>
              <a:srcRect b="26176" l="17056" r="18651" t="24914"/>
              <a:stretch/>
            </p:blipFill>
            <p:spPr>
              <a:xfrm>
                <a:off x="3811425" y="3205825"/>
                <a:ext cx="1089751" cy="82902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14300" rotWithShape="0" algn="bl" dir="5400000" dist="114300">
                  <a:srgbClr val="000000">
                    <a:alpha val="30000"/>
                  </a:srgbClr>
                </a:outerShdw>
              </a:effectLst>
            </p:spPr>
          </p:pic>
          <p:sp>
            <p:nvSpPr>
              <p:cNvPr id="596" name="Google Shape;596;p66"/>
              <p:cNvSpPr txBox="1"/>
              <p:nvPr/>
            </p:nvSpPr>
            <p:spPr>
              <a:xfrm>
                <a:off x="4096800" y="2706525"/>
                <a:ext cx="5190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6000">
                    <a:solidFill>
                      <a:srgbClr val="435D74"/>
                    </a:solidFill>
                    <a:latin typeface="Viga"/>
                    <a:ea typeface="Viga"/>
                    <a:cs typeface="Viga"/>
                    <a:sym typeface="Viga"/>
                  </a:rPr>
                  <a:t>4</a:t>
                </a:r>
                <a:endParaRPr b="1" sz="6000">
                  <a:solidFill>
                    <a:srgbClr val="435D74"/>
                  </a:solidFill>
                  <a:latin typeface="Viga"/>
                  <a:ea typeface="Viga"/>
                  <a:cs typeface="Viga"/>
                  <a:sym typeface="Viga"/>
                </a:endParaRPr>
              </a:p>
            </p:txBody>
          </p:sp>
          <p:pic>
            <p:nvPicPr>
              <p:cNvPr id="597" name="Google Shape;597;p66" title="ChatGPT Image 2 ago 2025, 11_57_18 a.m..png"/>
              <p:cNvPicPr preferRelativeResize="0"/>
              <p:nvPr/>
            </p:nvPicPr>
            <p:blipFill rotWithShape="1">
              <a:blip r:embed="rId4">
                <a:alphaModFix/>
              </a:blip>
              <a:srcRect b="26359" l="17059" r="18928" t="23829"/>
              <a:stretch/>
            </p:blipFill>
            <p:spPr>
              <a:xfrm>
                <a:off x="4891050" y="2985701"/>
                <a:ext cx="1065411" cy="82902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14300" rotWithShape="0" algn="bl" dir="5400000" dist="114300">
                  <a:srgbClr val="000000">
                    <a:alpha val="30000"/>
                  </a:srgbClr>
                </a:outerShdw>
              </a:effectLst>
            </p:spPr>
          </p:pic>
          <p:pic>
            <p:nvPicPr>
              <p:cNvPr id="598" name="Google Shape;598;p66" title="ChatGPT Image 2 ago 2025, 12_00_42 p.m..png"/>
              <p:cNvPicPr preferRelativeResize="0"/>
              <p:nvPr/>
            </p:nvPicPr>
            <p:blipFill rotWithShape="1">
              <a:blip r:embed="rId5">
                <a:alphaModFix/>
              </a:blip>
              <a:srcRect b="26054" l="16263" r="17326" t="22736"/>
              <a:stretch/>
            </p:blipFill>
            <p:spPr>
              <a:xfrm>
                <a:off x="5986952" y="2781841"/>
                <a:ext cx="1065400" cy="821522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14300" rotWithShape="0" algn="bl" dir="5400000" dist="114300">
                  <a:srgbClr val="000000">
                    <a:alpha val="30000"/>
                  </a:srgbClr>
                </a:outerShdw>
              </a:effectLst>
            </p:spPr>
          </p:pic>
          <p:sp>
            <p:nvSpPr>
              <p:cNvPr id="599" name="Google Shape;599;p66"/>
              <p:cNvSpPr txBox="1"/>
              <p:nvPr/>
            </p:nvSpPr>
            <p:spPr>
              <a:xfrm>
                <a:off x="5164250" y="2495163"/>
                <a:ext cx="5190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6000">
                    <a:solidFill>
                      <a:srgbClr val="435D74"/>
                    </a:solidFill>
                    <a:latin typeface="Viga"/>
                    <a:ea typeface="Viga"/>
                    <a:cs typeface="Viga"/>
                    <a:sym typeface="Viga"/>
                  </a:rPr>
                  <a:t>5</a:t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600" name="Google Shape;600;p66"/>
              <p:cNvSpPr txBox="1"/>
              <p:nvPr/>
            </p:nvSpPr>
            <p:spPr>
              <a:xfrm>
                <a:off x="6238502" y="2283450"/>
                <a:ext cx="6729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6000">
                    <a:solidFill>
                      <a:srgbClr val="435D74"/>
                    </a:solidFill>
                    <a:latin typeface="Viga"/>
                    <a:ea typeface="Viga"/>
                    <a:cs typeface="Viga"/>
                    <a:sym typeface="Viga"/>
                  </a:rPr>
                  <a:t>6</a:t>
                </a:r>
                <a:endParaRPr>
                  <a:solidFill>
                    <a:srgbClr val="435D74"/>
                  </a:solidFill>
                </a:endParaRPr>
              </a:p>
            </p:txBody>
          </p:sp>
          <p:pic>
            <p:nvPicPr>
              <p:cNvPr id="601" name="Google Shape;601;p66" title="ChatGPT Image 2 ago 2025, 11_53_27 a.m..png"/>
              <p:cNvPicPr preferRelativeResize="0"/>
              <p:nvPr/>
            </p:nvPicPr>
            <p:blipFill rotWithShape="1">
              <a:blip r:embed="rId3">
                <a:alphaModFix/>
              </a:blip>
              <a:srcRect b="26176" l="17056" r="18651" t="24914"/>
              <a:stretch/>
            </p:blipFill>
            <p:spPr>
              <a:xfrm>
                <a:off x="7082850" y="2596025"/>
                <a:ext cx="1089751" cy="82902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14300" rotWithShape="0" algn="bl" dir="5400000" dist="114300">
                  <a:srgbClr val="000000">
                    <a:alpha val="30000"/>
                  </a:srgbClr>
                </a:outerShdw>
              </a:effectLst>
            </p:spPr>
          </p:pic>
          <p:sp>
            <p:nvSpPr>
              <p:cNvPr id="602" name="Google Shape;602;p66"/>
              <p:cNvSpPr txBox="1"/>
              <p:nvPr/>
            </p:nvSpPr>
            <p:spPr>
              <a:xfrm>
                <a:off x="7368225" y="2096725"/>
                <a:ext cx="519000" cy="110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419" sz="6000">
                    <a:solidFill>
                      <a:srgbClr val="435D74"/>
                    </a:solidFill>
                    <a:latin typeface="Viga"/>
                    <a:ea typeface="Viga"/>
                    <a:cs typeface="Viga"/>
                    <a:sym typeface="Viga"/>
                  </a:rPr>
                  <a:t>7</a:t>
                </a:r>
                <a:endParaRPr b="1" sz="6000">
                  <a:solidFill>
                    <a:srgbClr val="435D74"/>
                  </a:solidFill>
                  <a:latin typeface="Viga"/>
                  <a:ea typeface="Viga"/>
                  <a:cs typeface="Viga"/>
                  <a:sym typeface="Viga"/>
                </a:endParaRPr>
              </a:p>
            </p:txBody>
          </p:sp>
        </p:grpSp>
        <p:sp>
          <p:nvSpPr>
            <p:cNvPr id="603" name="Google Shape;603;p66"/>
            <p:cNvSpPr txBox="1"/>
            <p:nvPr/>
          </p:nvSpPr>
          <p:spPr>
            <a:xfrm>
              <a:off x="1812731" y="3974429"/>
              <a:ext cx="10725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500">
                  <a:solidFill>
                    <a:srgbClr val="0E2C99"/>
                  </a:solidFill>
                  <a:latin typeface="Roboto"/>
                  <a:ea typeface="Roboto"/>
                  <a:cs typeface="Roboto"/>
                  <a:sym typeface="Roboto"/>
                </a:rPr>
                <a:t>Almacena</a:t>
              </a:r>
              <a:endParaRPr b="0" i="0" sz="2000" u="none" cap="none" strike="noStrike">
                <a:solidFill>
                  <a:srgbClr val="0320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04" name="Google Shape;604;p66"/>
            <p:cNvSpPr txBox="1"/>
            <p:nvPr/>
          </p:nvSpPr>
          <p:spPr>
            <a:xfrm>
              <a:off x="2926799" y="3761504"/>
              <a:ext cx="10335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500">
                  <a:solidFill>
                    <a:srgbClr val="0E2C99"/>
                  </a:solidFill>
                  <a:latin typeface="Roboto"/>
                  <a:ea typeface="Roboto"/>
                  <a:cs typeface="Roboto"/>
                  <a:sym typeface="Roboto"/>
                </a:rPr>
                <a:t>Prepara</a:t>
              </a:r>
              <a:endParaRPr b="0" i="0" sz="2000" u="none" cap="none" strike="noStrike">
                <a:solidFill>
                  <a:srgbClr val="0E2C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05" name="Google Shape;605;p66"/>
            <p:cNvSpPr txBox="1"/>
            <p:nvPr/>
          </p:nvSpPr>
          <p:spPr>
            <a:xfrm>
              <a:off x="796412" y="4203881"/>
              <a:ext cx="9756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500">
                  <a:solidFill>
                    <a:srgbClr val="0E2C99"/>
                  </a:solidFill>
                  <a:latin typeface="Roboto"/>
                  <a:ea typeface="Roboto"/>
                  <a:cs typeface="Roboto"/>
                  <a:sym typeface="Roboto"/>
                </a:rPr>
                <a:t>Captura</a:t>
              </a:r>
              <a:endParaRPr b="0" i="0" sz="2000" u="none" cap="none" strike="noStrike">
                <a:solidFill>
                  <a:srgbClr val="0E2C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06" name="Google Shape;606;p66"/>
            <p:cNvSpPr txBox="1"/>
            <p:nvPr/>
          </p:nvSpPr>
          <p:spPr>
            <a:xfrm>
              <a:off x="4084200" y="3548154"/>
              <a:ext cx="9756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500">
                  <a:solidFill>
                    <a:srgbClr val="0E2C99"/>
                  </a:solidFill>
                  <a:latin typeface="Roboto"/>
                  <a:ea typeface="Roboto"/>
                  <a:cs typeface="Roboto"/>
                  <a:sym typeface="Roboto"/>
                </a:rPr>
                <a:t>Analiza</a:t>
              </a:r>
              <a:endParaRPr/>
            </a:p>
          </p:txBody>
        </p:sp>
        <p:sp>
          <p:nvSpPr>
            <p:cNvPr id="607" name="Google Shape;607;p66"/>
            <p:cNvSpPr txBox="1"/>
            <p:nvPr/>
          </p:nvSpPr>
          <p:spPr>
            <a:xfrm>
              <a:off x="5110176" y="3328825"/>
              <a:ext cx="10725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500">
                  <a:solidFill>
                    <a:srgbClr val="0E2C99"/>
                  </a:solidFill>
                  <a:latin typeface="Roboto"/>
                  <a:ea typeface="Roboto"/>
                  <a:cs typeface="Roboto"/>
                  <a:sym typeface="Roboto"/>
                </a:rPr>
                <a:t>Comunica</a:t>
              </a:r>
              <a:endParaRPr/>
            </a:p>
          </p:txBody>
        </p:sp>
        <p:sp>
          <p:nvSpPr>
            <p:cNvPr id="608" name="Google Shape;608;p66"/>
            <p:cNvSpPr txBox="1"/>
            <p:nvPr/>
          </p:nvSpPr>
          <p:spPr>
            <a:xfrm>
              <a:off x="6196746" y="3119065"/>
              <a:ext cx="10725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500">
                  <a:solidFill>
                    <a:srgbClr val="0E2C99"/>
                  </a:solidFill>
                  <a:latin typeface="Roboto"/>
                  <a:ea typeface="Roboto"/>
                  <a:cs typeface="Roboto"/>
                  <a:sym typeface="Roboto"/>
                </a:rPr>
                <a:t>Decide</a:t>
              </a:r>
              <a:endParaRPr/>
            </a:p>
          </p:txBody>
        </p:sp>
        <p:sp>
          <p:nvSpPr>
            <p:cNvPr id="609" name="Google Shape;609;p66"/>
            <p:cNvSpPr txBox="1"/>
            <p:nvPr/>
          </p:nvSpPr>
          <p:spPr>
            <a:xfrm>
              <a:off x="7309013" y="2926904"/>
              <a:ext cx="10725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500">
                  <a:solidFill>
                    <a:srgbClr val="0E2C99"/>
                  </a:solidFill>
                  <a:latin typeface="Roboto"/>
                  <a:ea typeface="Roboto"/>
                  <a:cs typeface="Roboto"/>
                  <a:sym typeface="Roboto"/>
                </a:rPr>
                <a:t>Retro</a:t>
              </a:r>
              <a:endParaRPr/>
            </a:p>
          </p:txBody>
        </p:sp>
      </p:grpSp>
      <p:sp>
        <p:nvSpPr>
          <p:cNvPr id="610" name="Google Shape;610;p66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5" name="Google Shape;615;p67"/>
          <p:cNvGraphicFramePr/>
          <p:nvPr/>
        </p:nvGraphicFramePr>
        <p:xfrm>
          <a:off x="952500" y="107999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{2A1E9046-FDF7-4F1A-83EF-AA1DDC048370}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Etapa</a:t>
                      </a:r>
                      <a:endParaRPr sz="12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Objetivo</a:t>
                      </a:r>
                      <a:endParaRPr sz="12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Ejemplos</a:t>
                      </a:r>
                      <a:endParaRPr sz="12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Captura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Recoger datos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Formularios, sistemas, redes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Almacenamiento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Guardar datos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Bases de datos, archivos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Preparación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Limpiar, transformar y organizar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Python, Azure Data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Análisis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Explorar patrones y relaciones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Comunicación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Presentar hallazgos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Power BI, Looker Studio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Decisión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Accionar en base a información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Retroalimentación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Medir y ajustar resultados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</a:tbl>
          </a:graphicData>
        </a:graphic>
      </p:graphicFrame>
      <p:sp>
        <p:nvSpPr>
          <p:cNvPr id="616" name="Google Shape;616;p67"/>
          <p:cNvSpPr txBox="1"/>
          <p:nvPr/>
        </p:nvSpPr>
        <p:spPr>
          <a:xfrm>
            <a:off x="2428650" y="360000"/>
            <a:ext cx="42867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Ciclo de vida del dato</a:t>
            </a:r>
            <a:endParaRPr b="0" i="0" sz="3000" u="none" cap="none" strike="noStrike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617" name="Google Shape;617;p67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2" name="Google Shape;622;p68"/>
          <p:cNvGraphicFramePr/>
          <p:nvPr/>
        </p:nvGraphicFramePr>
        <p:xfrm>
          <a:off x="952450" y="1432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{2A1E9046-FDF7-4F1A-83EF-AA1DDC048370}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Escala</a:t>
                      </a:r>
                      <a:endParaRPr sz="12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Características</a:t>
                      </a:r>
                      <a:endParaRPr sz="12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Ejemplos</a:t>
                      </a:r>
                      <a:endParaRPr sz="12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Nominal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Categórica sin orden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Género, tipo de producto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Ordinal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Categórica con orden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Nivel de satisfacción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Intervalo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Numérica sin cero real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Temperatura, fechas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Razón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Numérica con cero absoluto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2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Ingresos, cantidad de ventas</a:t>
                      </a:r>
                      <a:endParaRPr sz="12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23" name="Google Shape;623;p68"/>
          <p:cNvSpPr txBox="1"/>
          <p:nvPr/>
        </p:nvSpPr>
        <p:spPr>
          <a:xfrm>
            <a:off x="2428600" y="360000"/>
            <a:ext cx="42867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Escala de medición</a:t>
            </a:r>
            <a:endParaRPr b="0" i="0" sz="3000" u="none" cap="none" strike="noStrike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624" name="Google Shape;624;p68"/>
          <p:cNvSpPr txBox="1"/>
          <p:nvPr/>
        </p:nvSpPr>
        <p:spPr>
          <a:xfrm>
            <a:off x="855300" y="3948750"/>
            <a:ext cx="7748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Saber la </a:t>
            </a: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escala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de cada dato es clave para aplicar el </a:t>
            </a: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análisis correcto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y evitar errores de interpretación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25" name="Google Shape;625;p68" title="ChatGPT Image 2 ago 2025, 12_45_50 p.m.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950" y="3948751"/>
            <a:ext cx="369300" cy="3693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14300">
              <a:srgbClr val="000000">
                <a:alpha val="30000"/>
              </a:srgbClr>
            </a:outerShdw>
          </a:effectLst>
        </p:spPr>
      </p:pic>
      <p:sp>
        <p:nvSpPr>
          <p:cNvPr id="626" name="Google Shape;626;p68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9"/>
          <p:cNvSpPr txBox="1"/>
          <p:nvPr/>
        </p:nvSpPr>
        <p:spPr>
          <a:xfrm>
            <a:off x="540000" y="360000"/>
            <a:ext cx="51963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Estructuras básicas de datos</a:t>
            </a:r>
            <a:endParaRPr b="0" i="0" sz="3000" u="none" cap="none" strike="noStrike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632" name="Google Shape;632;p69"/>
          <p:cNvSpPr txBox="1"/>
          <p:nvPr/>
        </p:nvSpPr>
        <p:spPr>
          <a:xfrm>
            <a:off x="540000" y="1445775"/>
            <a:ext cx="8064000" cy="25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Campos (columnas):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Representan características individuales de una entidad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Registros (filas):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Instancias únicas u observaciones de la entidad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Tabla: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Estructura que agrupa múltiples registros bajo un mismo conjunto de campos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rgbClr val="0E2C99"/>
                </a:solidFill>
                <a:latin typeface="Roboto"/>
                <a:ea typeface="Roboto"/>
                <a:cs typeface="Roboto"/>
                <a:sym typeface="Roboto"/>
              </a:rPr>
              <a:t>Identificadores</a:t>
            </a:r>
            <a:endParaRPr b="1" sz="1500">
              <a:solidFill>
                <a:srgbClr val="0E2C9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8068B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Clave primaria (Primary Key - PK):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Campo/s que garantizan la unicidad de cada registro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Clave foránea (Foreign Key - FK):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Campo que establece una relación lógica con la clave primaria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3" name="Google Shape;633;p69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70"/>
          <p:cNvSpPr txBox="1"/>
          <p:nvPr/>
        </p:nvSpPr>
        <p:spPr>
          <a:xfrm>
            <a:off x="1096425" y="360000"/>
            <a:ext cx="69309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8068BB"/>
                </a:solidFill>
                <a:latin typeface="Viga"/>
                <a:ea typeface="Viga"/>
                <a:cs typeface="Viga"/>
                <a:sym typeface="Viga"/>
              </a:rPr>
              <a:t>¿Qué tabla es correcta?</a:t>
            </a:r>
            <a:endParaRPr sz="3000">
              <a:solidFill>
                <a:srgbClr val="8068BB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E2C99"/>
                </a:highlight>
                <a:latin typeface="Viga"/>
                <a:ea typeface="Viga"/>
                <a:cs typeface="Viga"/>
                <a:sym typeface="Viga"/>
              </a:rPr>
              <a:t>¿Porqué?</a:t>
            </a:r>
            <a:endParaRPr sz="1500">
              <a:solidFill>
                <a:srgbClr val="FDFDFD"/>
              </a:solidFill>
              <a:highlight>
                <a:srgbClr val="0E2C99"/>
              </a:highlight>
              <a:latin typeface="Viga"/>
              <a:ea typeface="Viga"/>
              <a:cs typeface="Viga"/>
              <a:sym typeface="Viga"/>
            </a:endParaRPr>
          </a:p>
        </p:txBody>
      </p:sp>
      <p:graphicFrame>
        <p:nvGraphicFramePr>
          <p:cNvPr id="639" name="Google Shape;639;p70"/>
          <p:cNvGraphicFramePr/>
          <p:nvPr/>
        </p:nvGraphicFramePr>
        <p:xfrm>
          <a:off x="1104213" y="23075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{2A1E9046-FDF7-4F1A-83EF-AA1DDC048370}</a:tableStyleId>
              </a:tblPr>
              <a:tblGrid>
                <a:gridCol w="760225"/>
                <a:gridCol w="562050"/>
                <a:gridCol w="730500"/>
                <a:gridCol w="7106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Producto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Enero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Febrero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Marzo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Avena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50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45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60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Granola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40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50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0"/>
          <p:cNvGraphicFramePr/>
          <p:nvPr/>
        </p:nvGraphicFramePr>
        <p:xfrm>
          <a:off x="5369375" y="15455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{2A1E9046-FDF7-4F1A-83EF-AA1DDC048370}</a:tableStyleId>
              </a:tblPr>
              <a:tblGrid>
                <a:gridCol w="813550"/>
                <a:gridCol w="813550"/>
                <a:gridCol w="673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Producto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Mes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Ventas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Avena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Enero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50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Avena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Febrero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45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Avena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Marzo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60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Granola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Enero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Granola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Febrero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40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Granola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Marzo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2D2E2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50</a:t>
                      </a:r>
                      <a:endParaRPr sz="1100">
                        <a:solidFill>
                          <a:srgbClr val="2D2E2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641" name="Google Shape;641;p70"/>
          <p:cNvGrpSpPr/>
          <p:nvPr/>
        </p:nvGrpSpPr>
        <p:grpSpPr>
          <a:xfrm>
            <a:off x="2234825" y="1545525"/>
            <a:ext cx="502200" cy="600300"/>
            <a:chOff x="2244950" y="1905525"/>
            <a:chExt cx="502200" cy="600300"/>
          </a:xfrm>
        </p:grpSpPr>
        <p:sp>
          <p:nvSpPr>
            <p:cNvPr id="642" name="Google Shape;642;p70"/>
            <p:cNvSpPr txBox="1"/>
            <p:nvPr/>
          </p:nvSpPr>
          <p:spPr>
            <a:xfrm>
              <a:off x="2273600" y="1905525"/>
              <a:ext cx="444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3000">
                  <a:solidFill>
                    <a:srgbClr val="0E2C99"/>
                  </a:solidFill>
                  <a:latin typeface="Viga"/>
                  <a:ea typeface="Viga"/>
                  <a:cs typeface="Viga"/>
                  <a:sym typeface="Viga"/>
                </a:rPr>
                <a:t>A</a:t>
              </a:r>
              <a:endParaRPr>
                <a:solidFill>
                  <a:srgbClr val="0E2C99"/>
                </a:solidFill>
              </a:endParaRPr>
            </a:p>
          </p:txBody>
        </p:sp>
        <p:sp>
          <p:nvSpPr>
            <p:cNvPr id="643" name="Google Shape;643;p70"/>
            <p:cNvSpPr/>
            <p:nvPr/>
          </p:nvSpPr>
          <p:spPr>
            <a:xfrm>
              <a:off x="2244950" y="1951125"/>
              <a:ext cx="502200" cy="509100"/>
            </a:xfrm>
            <a:prstGeom prst="ellipse">
              <a:avLst/>
            </a:prstGeom>
            <a:noFill/>
            <a:ln cap="flat" cmpd="sng" w="19050">
              <a:solidFill>
                <a:srgbClr val="8068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" name="Google Shape;644;p70"/>
          <p:cNvGrpSpPr/>
          <p:nvPr/>
        </p:nvGrpSpPr>
        <p:grpSpPr>
          <a:xfrm>
            <a:off x="7967300" y="2578875"/>
            <a:ext cx="502200" cy="600300"/>
            <a:chOff x="7977425" y="2938875"/>
            <a:chExt cx="502200" cy="600300"/>
          </a:xfrm>
        </p:grpSpPr>
        <p:sp>
          <p:nvSpPr>
            <p:cNvPr id="645" name="Google Shape;645;p70"/>
            <p:cNvSpPr/>
            <p:nvPr/>
          </p:nvSpPr>
          <p:spPr>
            <a:xfrm>
              <a:off x="7977425" y="2984475"/>
              <a:ext cx="502200" cy="509100"/>
            </a:xfrm>
            <a:prstGeom prst="ellipse">
              <a:avLst/>
            </a:prstGeom>
            <a:noFill/>
            <a:ln cap="flat" cmpd="sng" w="19050">
              <a:solidFill>
                <a:srgbClr val="8068B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70"/>
            <p:cNvSpPr txBox="1"/>
            <p:nvPr/>
          </p:nvSpPr>
          <p:spPr>
            <a:xfrm>
              <a:off x="8006075" y="2938875"/>
              <a:ext cx="4449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3000">
                  <a:solidFill>
                    <a:srgbClr val="0E2C99"/>
                  </a:solidFill>
                  <a:latin typeface="Viga"/>
                  <a:ea typeface="Viga"/>
                  <a:cs typeface="Viga"/>
                  <a:sym typeface="Viga"/>
                </a:rPr>
                <a:t>B</a:t>
              </a:r>
              <a:endParaRPr>
                <a:solidFill>
                  <a:srgbClr val="0E2C99"/>
                </a:solidFill>
              </a:endParaRPr>
            </a:p>
          </p:txBody>
        </p:sp>
      </p:grpSp>
      <p:sp>
        <p:nvSpPr>
          <p:cNvPr id="647" name="Google Shape;647;p70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8" name="Google Shape;648;p70" title="ChatGPT Image 27 ago 2025, 09_25_52 p.m..png"/>
          <p:cNvPicPr preferRelativeResize="0"/>
          <p:nvPr/>
        </p:nvPicPr>
        <p:blipFill rotWithShape="1">
          <a:blip r:embed="rId3">
            <a:alphaModFix/>
          </a:blip>
          <a:srcRect b="13703" l="10008" r="8158" t="13441"/>
          <a:stretch/>
        </p:blipFill>
        <p:spPr>
          <a:xfrm>
            <a:off x="7795312" y="360000"/>
            <a:ext cx="808689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71"/>
          <p:cNvSpPr txBox="1"/>
          <p:nvPr/>
        </p:nvSpPr>
        <p:spPr>
          <a:xfrm>
            <a:off x="1401750" y="2179200"/>
            <a:ext cx="63405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3000">
                <a:solidFill>
                  <a:srgbClr val="FDFDFD"/>
                </a:solidFill>
                <a:latin typeface="Viga"/>
                <a:ea typeface="Viga"/>
                <a:cs typeface="Viga"/>
                <a:sym typeface="Viga"/>
              </a:rPr>
              <a:t>Introducción a la IA y los datos</a:t>
            </a:r>
            <a:endParaRPr sz="3000">
              <a:solidFill>
                <a:srgbClr val="FDFDFD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E2C99"/>
                </a:highlight>
                <a:latin typeface="Viga"/>
                <a:ea typeface="Viga"/>
                <a:cs typeface="Viga"/>
                <a:sym typeface="Viga"/>
              </a:rPr>
              <a:t>Pensamiento computacional</a:t>
            </a:r>
            <a:endParaRPr b="0" i="0" sz="1500" u="none" cap="none" strike="noStrike">
              <a:solidFill>
                <a:srgbClr val="FDFDFD"/>
              </a:solidFill>
              <a:highlight>
                <a:srgbClr val="0E2C99"/>
              </a:highlight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3" name="Google Shape;483;p54"/>
          <p:cNvGrpSpPr/>
          <p:nvPr/>
        </p:nvGrpSpPr>
        <p:grpSpPr>
          <a:xfrm>
            <a:off x="1254275" y="1035300"/>
            <a:ext cx="2577300" cy="3072900"/>
            <a:chOff x="1177350" y="1045650"/>
            <a:chExt cx="2577300" cy="3072900"/>
          </a:xfrm>
        </p:grpSpPr>
        <p:sp>
          <p:nvSpPr>
            <p:cNvPr id="484" name="Google Shape;484;p54"/>
            <p:cNvSpPr txBox="1"/>
            <p:nvPr/>
          </p:nvSpPr>
          <p:spPr>
            <a:xfrm>
              <a:off x="1177350" y="3241350"/>
              <a:ext cx="25773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s-419" sz="3000" u="none" cap="none" strike="noStrike">
                  <a:solidFill>
                    <a:srgbClr val="FFFFFF"/>
                  </a:solidFill>
                  <a:latin typeface="Viga"/>
                  <a:ea typeface="Viga"/>
                  <a:cs typeface="Viga"/>
                  <a:sym typeface="Viga"/>
                </a:rPr>
                <a:t>¡B</a:t>
              </a:r>
              <a:r>
                <a:rPr lang="es-419" sz="3000">
                  <a:solidFill>
                    <a:srgbClr val="FFFFFF"/>
                  </a:solidFill>
                  <a:latin typeface="Viga"/>
                  <a:ea typeface="Viga"/>
                  <a:cs typeface="Viga"/>
                  <a:sym typeface="Viga"/>
                </a:rPr>
                <a:t>ienvenidos</a:t>
              </a:r>
              <a:r>
                <a:rPr b="0" i="0" lang="es-419" sz="3000" u="none" cap="none" strike="noStrike">
                  <a:solidFill>
                    <a:srgbClr val="FFFFFF"/>
                  </a:solidFill>
                  <a:latin typeface="Viga"/>
                  <a:ea typeface="Viga"/>
                  <a:cs typeface="Viga"/>
                  <a:sym typeface="Viga"/>
                </a:rPr>
                <a:t>!</a:t>
              </a:r>
              <a:endParaRPr b="0" i="0" sz="3000" u="none" cap="none" strike="noStrike">
                <a:solidFill>
                  <a:srgbClr val="FFFFFF"/>
                </a:solidFill>
                <a:latin typeface="Viga"/>
                <a:ea typeface="Viga"/>
                <a:cs typeface="Viga"/>
                <a:sym typeface="Viga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s-419" sz="1500">
                  <a:solidFill>
                    <a:srgbClr val="FFFFFF"/>
                  </a:solidFill>
                  <a:highlight>
                    <a:srgbClr val="7965AE"/>
                  </a:highlight>
                  <a:latin typeface="Viga"/>
                  <a:ea typeface="Viga"/>
                  <a:cs typeface="Viga"/>
                  <a:sym typeface="Viga"/>
                </a:rPr>
                <a:t>¿Nos presentamos?</a:t>
              </a:r>
              <a:endParaRPr sz="1500">
                <a:solidFill>
                  <a:srgbClr val="FFFFFF"/>
                </a:solidFill>
                <a:highlight>
                  <a:srgbClr val="7965AE"/>
                </a:highlight>
                <a:latin typeface="Viga"/>
                <a:ea typeface="Viga"/>
                <a:cs typeface="Viga"/>
                <a:sym typeface="Viga"/>
              </a:endParaRPr>
            </a:p>
          </p:txBody>
        </p:sp>
        <p:pic>
          <p:nvPicPr>
            <p:cNvPr id="485" name="Google Shape;485;p54" title="ChatGPT Image 31 jul 2025, 04_41_59 p.m..png"/>
            <p:cNvPicPr preferRelativeResize="0"/>
            <p:nvPr/>
          </p:nvPicPr>
          <p:blipFill rotWithShape="1">
            <a:blip r:embed="rId3">
              <a:alphaModFix/>
            </a:blip>
            <a:srcRect b="0" l="19903" r="21503" t="0"/>
            <a:stretch/>
          </p:blipFill>
          <p:spPr>
            <a:xfrm>
              <a:off x="1768900" y="1045650"/>
              <a:ext cx="1394199" cy="2379451"/>
            </a:xfrm>
            <a:prstGeom prst="rect">
              <a:avLst/>
            </a:prstGeom>
            <a:noFill/>
            <a:ln>
              <a:noFill/>
            </a:ln>
            <a:effectLst>
              <a:outerShdw blurRad="114300" rotWithShape="0" algn="bl" dir="5400000" dist="11430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486" name="Google Shape;486;p54"/>
          <p:cNvSpPr txBox="1"/>
          <p:nvPr/>
        </p:nvSpPr>
        <p:spPr>
          <a:xfrm>
            <a:off x="4572000" y="1948350"/>
            <a:ext cx="40320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¿Qué recuerdan de la clase anterior?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¿Qué esperan aprender?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¿Tienen alguna pregunta?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8" name="Google Shape;658;p72"/>
          <p:cNvGrpSpPr/>
          <p:nvPr/>
        </p:nvGrpSpPr>
        <p:grpSpPr>
          <a:xfrm>
            <a:off x="509275" y="776663"/>
            <a:ext cx="7775825" cy="3082275"/>
            <a:chOff x="509275" y="359988"/>
            <a:chExt cx="7775825" cy="3082275"/>
          </a:xfrm>
        </p:grpSpPr>
        <p:sp>
          <p:nvSpPr>
            <p:cNvPr id="659" name="Google Shape;659;p72"/>
            <p:cNvSpPr txBox="1"/>
            <p:nvPr/>
          </p:nvSpPr>
          <p:spPr>
            <a:xfrm>
              <a:off x="509275" y="1300825"/>
              <a:ext cx="4032000" cy="120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Conjunto de </a:t>
              </a: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habilidades para plantear problemas y definir soluciones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de manera que puedan ser comprendidas y ejecutadas tanto por personas como por sistemas informáticos.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660" name="Google Shape;660;p72" title="reina-ajedrez-negra-realista-figura-juego-fuerte-lider-imagen-vectorial-aislada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02825" y="359988"/>
              <a:ext cx="3082275" cy="3082275"/>
            </a:xfrm>
            <a:prstGeom prst="rect">
              <a:avLst/>
            </a:prstGeom>
            <a:noFill/>
            <a:ln>
              <a:noFill/>
            </a:ln>
            <a:effectLst>
              <a:outerShdw blurRad="114300" rotWithShape="0" algn="bl" dir="5400000" dist="114300">
                <a:srgbClr val="000000">
                  <a:alpha val="30000"/>
                </a:srgbClr>
              </a:outerShdw>
            </a:effectLst>
          </p:spPr>
        </p:pic>
      </p:grpSp>
      <p:sp>
        <p:nvSpPr>
          <p:cNvPr id="661" name="Google Shape;661;p72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73"/>
          <p:cNvSpPr txBox="1"/>
          <p:nvPr/>
        </p:nvSpPr>
        <p:spPr>
          <a:xfrm>
            <a:off x="1458000" y="360000"/>
            <a:ext cx="62280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Secuencias, condiciones y bucles</a:t>
            </a:r>
            <a:endParaRPr b="0" i="0" sz="3000" u="none" cap="none" strike="noStrike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667" name="Google Shape;667;p73"/>
          <p:cNvGrpSpPr/>
          <p:nvPr/>
        </p:nvGrpSpPr>
        <p:grpSpPr>
          <a:xfrm>
            <a:off x="540000" y="1237275"/>
            <a:ext cx="8064000" cy="2914200"/>
            <a:chOff x="540000" y="1448550"/>
            <a:chExt cx="8064000" cy="2914200"/>
          </a:xfrm>
        </p:grpSpPr>
        <p:sp>
          <p:nvSpPr>
            <p:cNvPr id="668" name="Google Shape;668;p73"/>
            <p:cNvSpPr txBox="1"/>
            <p:nvPr/>
          </p:nvSpPr>
          <p:spPr>
            <a:xfrm>
              <a:off x="540000" y="1448550"/>
              <a:ext cx="4032000" cy="291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2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Secuencias:</a:t>
              </a:r>
              <a:r>
                <a:rPr b="1" lang="es-419" sz="1200">
                  <a:solidFill>
                    <a:srgbClr val="0E2C99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Pasos que se ejecutan en orden para alcanzar un objetivo.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Cada paso depende del anterior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El orden afecta el resultado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2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Condiciones: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Reglas que activan acciones según un criterio.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Relación tipo “si… entonces…”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Permiten decisiones en el flujo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1000"/>
                </a:spcBef>
                <a:spcAft>
                  <a:spcPts val="100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Deben cubrir todos los casos posibles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9" name="Google Shape;669;p73"/>
            <p:cNvSpPr txBox="1"/>
            <p:nvPr/>
          </p:nvSpPr>
          <p:spPr>
            <a:xfrm>
              <a:off x="4572000" y="1448550"/>
              <a:ext cx="4032000" cy="173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2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Bucles: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Repiten instrucciones mientras se cumpla una condición.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Requieren de inicio, condición de parada y actualización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Usados para repetir procesos automáticamente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1000"/>
                </a:spcBef>
                <a:spcAft>
                  <a:spcPts val="100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Bucles infinitos si no están bien definidos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70" name="Google Shape;670;p73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74"/>
          <p:cNvSpPr txBox="1"/>
          <p:nvPr/>
        </p:nvSpPr>
        <p:spPr>
          <a:xfrm>
            <a:off x="1745550" y="345375"/>
            <a:ext cx="56529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Descomposición de problemas</a:t>
            </a:r>
            <a:endParaRPr sz="3000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EBB5"/>
                </a:highlight>
                <a:latin typeface="Viga"/>
                <a:ea typeface="Viga"/>
                <a:cs typeface="Viga"/>
                <a:sym typeface="Viga"/>
              </a:rPr>
              <a:t>¿Qué es?</a:t>
            </a:r>
            <a:endParaRPr sz="1500">
              <a:solidFill>
                <a:srgbClr val="FDFDFD"/>
              </a:solidFill>
              <a:highlight>
                <a:srgbClr val="00EBB5"/>
              </a:highlight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676" name="Google Shape;676;p74"/>
          <p:cNvSpPr txBox="1"/>
          <p:nvPr/>
        </p:nvSpPr>
        <p:spPr>
          <a:xfrm>
            <a:off x="540000" y="2048925"/>
            <a:ext cx="403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Descomponer es </a:t>
            </a:r>
            <a:r>
              <a:rPr b="1" lang="es-419" sz="15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separar un problema complejo en partes</a:t>
            </a:r>
            <a:r>
              <a:rPr lang="es-419" sz="15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más simples, abordables y analizables.</a:t>
            </a:r>
            <a:endParaRPr sz="15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77" name="Google Shape;677;p74" title="lista-documentos-3d-icono-signo-interrogacion-falta-hoja-documento-papel-signo-pregunta-burbuja-voz-o-pregunta-preguntas-frecuentes-concepto-solucion-respuesta-control-calidad-ilustracion-representacion-vectorial-icono-fo.png"/>
          <p:cNvPicPr preferRelativeResize="0"/>
          <p:nvPr/>
        </p:nvPicPr>
        <p:blipFill rotWithShape="1">
          <a:blip r:embed="rId3">
            <a:alphaModFix/>
          </a:blip>
          <a:srcRect b="15698" l="26593" r="21363" t="20017"/>
          <a:stretch/>
        </p:blipFill>
        <p:spPr>
          <a:xfrm>
            <a:off x="5697525" y="1572738"/>
            <a:ext cx="2220800" cy="182957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14300">
              <a:srgbClr val="000000">
                <a:alpha val="30000"/>
              </a:srgbClr>
            </a:outerShdw>
          </a:effectLst>
        </p:spPr>
      </p:pic>
      <p:grpSp>
        <p:nvGrpSpPr>
          <p:cNvPr id="678" name="Google Shape;678;p74"/>
          <p:cNvGrpSpPr/>
          <p:nvPr/>
        </p:nvGrpSpPr>
        <p:grpSpPr>
          <a:xfrm>
            <a:off x="222250" y="3845142"/>
            <a:ext cx="2612567" cy="609225"/>
            <a:chOff x="217225" y="4204750"/>
            <a:chExt cx="2612567" cy="609225"/>
          </a:xfrm>
        </p:grpSpPr>
        <p:pic>
          <p:nvPicPr>
            <p:cNvPr id="679" name="Google Shape;679;p74" title="Guía Presentaciones Saber Emprender Final.png"/>
            <p:cNvPicPr preferRelativeResize="0"/>
            <p:nvPr/>
          </p:nvPicPr>
          <p:blipFill rotWithShape="1">
            <a:blip r:embed="rId4">
              <a:alphaModFix/>
            </a:blip>
            <a:srcRect b="37186" l="30098" r="28104" t="39248"/>
            <a:stretch/>
          </p:blipFill>
          <p:spPr>
            <a:xfrm>
              <a:off x="217225" y="4204750"/>
              <a:ext cx="2139902" cy="609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0" name="Google Shape;680;p74" title="Guía Presentaciones Saber Emprender Final.png"/>
            <p:cNvPicPr preferRelativeResize="0"/>
            <p:nvPr/>
          </p:nvPicPr>
          <p:blipFill rotWithShape="1">
            <a:blip r:embed="rId4">
              <a:alphaModFix/>
            </a:blip>
            <a:srcRect b="37186" l="30098" r="28104" t="39248"/>
            <a:stretch/>
          </p:blipFill>
          <p:spPr>
            <a:xfrm>
              <a:off x="689889" y="4204750"/>
              <a:ext cx="2139902" cy="609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81" name="Google Shape;681;p74"/>
          <p:cNvSpPr txBox="1"/>
          <p:nvPr/>
        </p:nvSpPr>
        <p:spPr>
          <a:xfrm>
            <a:off x="222250" y="3924579"/>
            <a:ext cx="2452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Descomponer = separar</a:t>
            </a:r>
            <a:endParaRPr sz="1100"/>
          </a:p>
        </p:txBody>
      </p:sp>
      <p:sp>
        <p:nvSpPr>
          <p:cNvPr id="682" name="Google Shape;682;p74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75"/>
          <p:cNvSpPr txBox="1"/>
          <p:nvPr/>
        </p:nvSpPr>
        <p:spPr>
          <a:xfrm>
            <a:off x="1745550" y="360000"/>
            <a:ext cx="56529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Descomposición de problemas</a:t>
            </a:r>
            <a:endParaRPr sz="3000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EBB5"/>
                </a:highlight>
                <a:latin typeface="Viga"/>
                <a:ea typeface="Viga"/>
                <a:cs typeface="Viga"/>
                <a:sym typeface="Viga"/>
              </a:rPr>
              <a:t>¿Por qué es importante?</a:t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688" name="Google Shape;688;p75"/>
          <p:cNvSpPr txBox="1"/>
          <p:nvPr/>
        </p:nvSpPr>
        <p:spPr>
          <a:xfrm>
            <a:off x="2734600" y="2104650"/>
            <a:ext cx="40713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Permite entender mejor el problema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Ayuda a planificar el análisis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Facilita la colaboración en equipos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Permite aplicar herramientas digitales por etapas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9" name="Google Shape;689;p75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76"/>
          <p:cNvSpPr txBox="1"/>
          <p:nvPr/>
        </p:nvSpPr>
        <p:spPr>
          <a:xfrm>
            <a:off x="1745550" y="360000"/>
            <a:ext cx="56529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Descomposición de problemas</a:t>
            </a:r>
            <a:endParaRPr sz="3000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EBB5"/>
                </a:highlight>
                <a:latin typeface="Viga"/>
                <a:ea typeface="Viga"/>
                <a:cs typeface="Viga"/>
                <a:sym typeface="Viga"/>
              </a:rPr>
              <a:t>Pasos</a:t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695" name="Google Shape;695;p76"/>
          <p:cNvSpPr txBox="1"/>
          <p:nvPr/>
        </p:nvSpPr>
        <p:spPr>
          <a:xfrm>
            <a:off x="2726200" y="1948200"/>
            <a:ext cx="3608100" cy="16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AutoNum type="arabicPeriod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Definir el objetivo con un verbo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AutoNum type="arabicPeriod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Listar subtareas y dependencias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AutoNum type="arabicPeriod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Definir entradas y salidas de cada subtarea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AutoNum type="arabicPeriod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Estimar reglas y excepciones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2D2E27"/>
              </a:buClr>
              <a:buSzPts val="1200"/>
              <a:buFont typeface="Roboto"/>
              <a:buAutoNum type="arabicPeriod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Priorizar lo crítico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6" name="Google Shape;696;p76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77"/>
          <p:cNvSpPr txBox="1"/>
          <p:nvPr/>
        </p:nvSpPr>
        <p:spPr>
          <a:xfrm>
            <a:off x="540000" y="1873863"/>
            <a:ext cx="4032000" cy="16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A partir de la tabla, determina cuántos pedidos fueron enviados.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Tareas</a:t>
            </a:r>
            <a:b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Detallar la secuencia, condición y bucle existente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Indicar la cantidad de pedidos enviados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2" name="Google Shape;702;p77"/>
          <p:cNvSpPr txBox="1"/>
          <p:nvPr/>
        </p:nvSpPr>
        <p:spPr>
          <a:xfrm>
            <a:off x="-5266906" y="311100"/>
            <a:ext cx="11685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22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3" name="Google Shape;703;p77"/>
          <p:cNvSpPr txBox="1"/>
          <p:nvPr/>
        </p:nvSpPr>
        <p:spPr>
          <a:xfrm>
            <a:off x="540000" y="360000"/>
            <a:ext cx="40320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8068BB"/>
                </a:solidFill>
                <a:latin typeface="Viga"/>
                <a:ea typeface="Viga"/>
                <a:cs typeface="Viga"/>
                <a:sym typeface="Viga"/>
              </a:rPr>
              <a:t>Lupa logística</a:t>
            </a:r>
            <a:endParaRPr sz="3000">
              <a:solidFill>
                <a:srgbClr val="8068BB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E2C99"/>
                </a:highlight>
                <a:latin typeface="Viga"/>
                <a:ea typeface="Viga"/>
                <a:cs typeface="Viga"/>
                <a:sym typeface="Viga"/>
              </a:rPr>
              <a:t>¿Cómo resolverías este problema?</a:t>
            </a:r>
            <a:endParaRPr sz="3000">
              <a:solidFill>
                <a:srgbClr val="8068BB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04" name="Google Shape;704;p77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705" name="Google Shape;705;p77"/>
          <p:cNvGraphicFramePr/>
          <p:nvPr/>
        </p:nvGraphicFramePr>
        <p:xfrm>
          <a:off x="5134825" y="1099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{2A1E9046-FDF7-4F1A-83EF-AA1DDC048370}</a:tableStyleId>
              </a:tblPr>
              <a:tblGrid>
                <a:gridCol w="876750"/>
                <a:gridCol w="876750"/>
                <a:gridCol w="876750"/>
              </a:tblGrid>
              <a:tr h="34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Pago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Stock</a:t>
                      </a:r>
                      <a:endParaRPr sz="11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</a:tr>
              <a:tr h="34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O-502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O-506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Pendiente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O-501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O-505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Anulado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O-503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Pendiente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O-504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O-508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O-507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1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1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706" name="Google Shape;706;p77" title="ChatGPT Image 27 ago 2025, 09_28_26 p.m..png"/>
          <p:cNvPicPr preferRelativeResize="0"/>
          <p:nvPr/>
        </p:nvPicPr>
        <p:blipFill rotWithShape="1">
          <a:blip r:embed="rId3">
            <a:alphaModFix/>
          </a:blip>
          <a:srcRect b="14102" l="10803" r="9350" t="13574"/>
          <a:stretch/>
        </p:blipFill>
        <p:spPr>
          <a:xfrm>
            <a:off x="7809113" y="360000"/>
            <a:ext cx="794888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78"/>
          <p:cNvSpPr txBox="1"/>
          <p:nvPr/>
        </p:nvSpPr>
        <p:spPr>
          <a:xfrm>
            <a:off x="540000" y="360000"/>
            <a:ext cx="4032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Pseudocódigo</a:t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12" name="Google Shape;712;p78"/>
          <p:cNvSpPr txBox="1"/>
          <p:nvPr/>
        </p:nvSpPr>
        <p:spPr>
          <a:xfrm>
            <a:off x="540000" y="1440000"/>
            <a:ext cx="40320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Definición estructurada de algoritmos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en un formato independiente de cualquier lenguaje de programación.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Debe ser fácil de leer para las personas y sencillo de convertir en código ejecutable.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3" name="Google Shape;713;p78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14" name="Google Shape;714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1075" y="2879999"/>
            <a:ext cx="2939400" cy="1218179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14300">
              <a:srgbClr val="000000">
                <a:alpha val="30000"/>
              </a:srgbClr>
            </a:outerShdw>
          </a:effectLst>
        </p:spPr>
      </p:pic>
      <p:sp>
        <p:nvSpPr>
          <p:cNvPr id="715" name="Google Shape;715;p78"/>
          <p:cNvSpPr txBox="1"/>
          <p:nvPr/>
        </p:nvSpPr>
        <p:spPr>
          <a:xfrm>
            <a:off x="4572000" y="1419900"/>
            <a:ext cx="40320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03206E"/>
                </a:solidFill>
                <a:latin typeface="Roboto"/>
                <a:ea typeface="Roboto"/>
                <a:cs typeface="Roboto"/>
                <a:sym typeface="Roboto"/>
              </a:rPr>
              <a:t>Sintaxis</a:t>
            </a:r>
            <a:endParaRPr sz="1200">
              <a:solidFill>
                <a:srgbClr val="03206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Boques con sangría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Palabras clave (INICIO/FIN, SI/ENTONCES/SINO)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Entrada, Proceso, Salida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Variables con nombres descriptivos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Comentarios breves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79"/>
          <p:cNvSpPr txBox="1"/>
          <p:nvPr/>
        </p:nvSpPr>
        <p:spPr>
          <a:xfrm>
            <a:off x="540000" y="360000"/>
            <a:ext cx="4032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Diagrama de flujo</a:t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21" name="Google Shape;721;p79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22" name="Google Shape;722;p79"/>
          <p:cNvGrpSpPr/>
          <p:nvPr/>
        </p:nvGrpSpPr>
        <p:grpSpPr>
          <a:xfrm>
            <a:off x="540000" y="1611400"/>
            <a:ext cx="7310895" cy="2172701"/>
            <a:chOff x="540000" y="1440000"/>
            <a:chExt cx="7310895" cy="2172701"/>
          </a:xfrm>
        </p:grpSpPr>
        <p:sp>
          <p:nvSpPr>
            <p:cNvPr id="723" name="Google Shape;723;p79"/>
            <p:cNvSpPr txBox="1"/>
            <p:nvPr/>
          </p:nvSpPr>
          <p:spPr>
            <a:xfrm>
              <a:off x="540000" y="1936250"/>
              <a:ext cx="4032000" cy="118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04800" lvl="0" marL="45720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Permiten visualizar procesos y detectar huecos</a:t>
              </a:r>
              <a:endParaRPr b="1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Facilitan la comunicación de reglas con equipos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1000"/>
                </a:spcBef>
                <a:spcAft>
                  <a:spcPts val="100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Transforman pseudocódigos en símbolos conectados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724" name="Google Shape;724;p79" title="Diseño sin título (14).png"/>
            <p:cNvPicPr preferRelativeResize="0"/>
            <p:nvPr/>
          </p:nvPicPr>
          <p:blipFill rotWithShape="1">
            <a:blip r:embed="rId3">
              <a:alphaModFix/>
            </a:blip>
            <a:srcRect b="9540" l="7569" r="10423" t="11805"/>
            <a:stretch/>
          </p:blipFill>
          <p:spPr>
            <a:xfrm>
              <a:off x="5585625" y="1440000"/>
              <a:ext cx="2265270" cy="2172701"/>
            </a:xfrm>
            <a:prstGeom prst="rect">
              <a:avLst/>
            </a:prstGeom>
            <a:noFill/>
            <a:ln>
              <a:noFill/>
            </a:ln>
            <a:effectLst>
              <a:outerShdw blurRad="114300" rotWithShape="0" algn="bl" dir="5400000" dist="114300">
                <a:srgbClr val="000000">
                  <a:alpha val="30000"/>
                </a:srgbClr>
              </a:outerShdw>
            </a:effectLst>
          </p:spPr>
        </p:pic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80"/>
          <p:cNvSpPr txBox="1"/>
          <p:nvPr/>
        </p:nvSpPr>
        <p:spPr>
          <a:xfrm>
            <a:off x="540000" y="360000"/>
            <a:ext cx="40320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Diagrama de flujo</a:t>
            </a:r>
            <a:endParaRPr sz="3000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A0DD"/>
                </a:highlight>
                <a:latin typeface="Viga"/>
                <a:ea typeface="Viga"/>
                <a:cs typeface="Viga"/>
                <a:sym typeface="Viga"/>
              </a:rPr>
              <a:t>Símbolos</a:t>
            </a:r>
            <a:endParaRPr sz="1500">
              <a:solidFill>
                <a:srgbClr val="FDFDFD"/>
              </a:solidFill>
              <a:highlight>
                <a:srgbClr val="00A0DD"/>
              </a:highlight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30" name="Google Shape;730;p80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1" name="Google Shape;731;p80"/>
          <p:cNvSpPr/>
          <p:nvPr/>
        </p:nvSpPr>
        <p:spPr>
          <a:xfrm>
            <a:off x="540000" y="1770519"/>
            <a:ext cx="1334700" cy="264900"/>
          </a:xfrm>
          <a:prstGeom prst="roundRect">
            <a:avLst>
              <a:gd fmla="val 16667" name="adj"/>
            </a:avLst>
          </a:prstGeom>
          <a:solidFill>
            <a:srgbClr val="0E2C99"/>
          </a:solidFill>
          <a:ln cap="flat" cmpd="sng" w="9525">
            <a:solidFill>
              <a:srgbClr val="00A0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Inicio/Fin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2" name="Google Shape;732;p80"/>
          <p:cNvSpPr/>
          <p:nvPr/>
        </p:nvSpPr>
        <p:spPr>
          <a:xfrm>
            <a:off x="2262100" y="2422331"/>
            <a:ext cx="1186500" cy="694800"/>
          </a:xfrm>
          <a:prstGeom prst="roundRect">
            <a:avLst>
              <a:gd fmla="val 16667" name="adj"/>
            </a:avLst>
          </a:prstGeom>
          <a:solidFill>
            <a:srgbClr val="00EBB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80"/>
          <p:cNvSpPr txBox="1"/>
          <p:nvPr/>
        </p:nvSpPr>
        <p:spPr>
          <a:xfrm>
            <a:off x="2119313" y="3375381"/>
            <a:ext cx="147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0E2C99"/>
                </a:solidFill>
                <a:latin typeface="Roboto"/>
                <a:ea typeface="Roboto"/>
                <a:cs typeface="Roboto"/>
                <a:sym typeface="Roboto"/>
              </a:rPr>
              <a:t>Forma: Rectángulo</a:t>
            </a:r>
            <a:endParaRPr>
              <a:solidFill>
                <a:srgbClr val="0E2C99"/>
              </a:solidFill>
            </a:endParaRPr>
          </a:p>
        </p:txBody>
      </p:sp>
      <p:sp>
        <p:nvSpPr>
          <p:cNvPr id="734" name="Google Shape;734;p80"/>
          <p:cNvSpPr/>
          <p:nvPr/>
        </p:nvSpPr>
        <p:spPr>
          <a:xfrm>
            <a:off x="2187975" y="1770519"/>
            <a:ext cx="1334700" cy="264900"/>
          </a:xfrm>
          <a:prstGeom prst="roundRect">
            <a:avLst>
              <a:gd fmla="val 16667" name="adj"/>
            </a:avLst>
          </a:prstGeom>
          <a:solidFill>
            <a:srgbClr val="0E2C99"/>
          </a:solidFill>
          <a:ln cap="flat" cmpd="sng" w="9525">
            <a:solidFill>
              <a:srgbClr val="00A0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Proceso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5" name="Google Shape;735;p80"/>
          <p:cNvSpPr txBox="1"/>
          <p:nvPr/>
        </p:nvSpPr>
        <p:spPr>
          <a:xfrm>
            <a:off x="540038" y="3375381"/>
            <a:ext cx="133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0E2C99"/>
                </a:solidFill>
                <a:latin typeface="Roboto"/>
                <a:ea typeface="Roboto"/>
                <a:cs typeface="Roboto"/>
                <a:sym typeface="Roboto"/>
              </a:rPr>
              <a:t>Forma: Elipses</a:t>
            </a:r>
            <a:endParaRPr>
              <a:solidFill>
                <a:srgbClr val="0E2C99"/>
              </a:solidFill>
            </a:endParaRPr>
          </a:p>
        </p:txBody>
      </p:sp>
      <p:sp>
        <p:nvSpPr>
          <p:cNvPr id="736" name="Google Shape;736;p80"/>
          <p:cNvSpPr/>
          <p:nvPr/>
        </p:nvSpPr>
        <p:spPr>
          <a:xfrm>
            <a:off x="785138" y="2412894"/>
            <a:ext cx="844500" cy="713700"/>
          </a:xfrm>
          <a:prstGeom prst="ellipse">
            <a:avLst/>
          </a:prstGeom>
          <a:solidFill>
            <a:srgbClr val="00F0B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80"/>
          <p:cNvSpPr/>
          <p:nvPr/>
        </p:nvSpPr>
        <p:spPr>
          <a:xfrm>
            <a:off x="3835950" y="1770519"/>
            <a:ext cx="1334700" cy="264900"/>
          </a:xfrm>
          <a:prstGeom prst="roundRect">
            <a:avLst>
              <a:gd fmla="val 16667" name="adj"/>
            </a:avLst>
          </a:prstGeom>
          <a:solidFill>
            <a:srgbClr val="0E2C99"/>
          </a:solidFill>
          <a:ln cap="flat" cmpd="sng" w="9525">
            <a:solidFill>
              <a:srgbClr val="00A0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Decisión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8" name="Google Shape;738;p80"/>
          <p:cNvSpPr txBox="1"/>
          <p:nvPr/>
        </p:nvSpPr>
        <p:spPr>
          <a:xfrm>
            <a:off x="3835988" y="3375381"/>
            <a:ext cx="133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0E2C99"/>
                </a:solidFill>
                <a:latin typeface="Roboto"/>
                <a:ea typeface="Roboto"/>
                <a:cs typeface="Roboto"/>
                <a:sym typeface="Roboto"/>
              </a:rPr>
              <a:t>Forma: Rombos</a:t>
            </a:r>
            <a:endParaRPr>
              <a:solidFill>
                <a:srgbClr val="0E2C99"/>
              </a:solidFill>
            </a:endParaRPr>
          </a:p>
        </p:txBody>
      </p:sp>
      <p:sp>
        <p:nvSpPr>
          <p:cNvPr id="739" name="Google Shape;739;p80"/>
          <p:cNvSpPr/>
          <p:nvPr/>
        </p:nvSpPr>
        <p:spPr>
          <a:xfrm>
            <a:off x="4131338" y="2461981"/>
            <a:ext cx="881400" cy="724200"/>
          </a:xfrm>
          <a:prstGeom prst="diamond">
            <a:avLst/>
          </a:prstGeom>
          <a:solidFill>
            <a:srgbClr val="00F0B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80"/>
          <p:cNvSpPr txBox="1"/>
          <p:nvPr/>
        </p:nvSpPr>
        <p:spPr>
          <a:xfrm>
            <a:off x="7269263" y="3375381"/>
            <a:ext cx="133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0E2C99"/>
                </a:solidFill>
                <a:latin typeface="Roboto"/>
                <a:ea typeface="Roboto"/>
                <a:cs typeface="Roboto"/>
                <a:sym typeface="Roboto"/>
              </a:rPr>
              <a:t>Forma: Líneas</a:t>
            </a:r>
            <a:endParaRPr>
              <a:solidFill>
                <a:srgbClr val="0E2C99"/>
              </a:solidFill>
            </a:endParaRPr>
          </a:p>
        </p:txBody>
      </p:sp>
      <p:cxnSp>
        <p:nvCxnSpPr>
          <p:cNvPr id="741" name="Google Shape;741;p80"/>
          <p:cNvCxnSpPr/>
          <p:nvPr/>
        </p:nvCxnSpPr>
        <p:spPr>
          <a:xfrm flipH="1" rot="10800000">
            <a:off x="7604588" y="2481881"/>
            <a:ext cx="664200" cy="575700"/>
          </a:xfrm>
          <a:prstGeom prst="straightConnector1">
            <a:avLst/>
          </a:prstGeom>
          <a:noFill/>
          <a:ln cap="flat" cmpd="sng" w="38100">
            <a:solidFill>
              <a:srgbClr val="00F0B1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742" name="Google Shape;742;p80"/>
          <p:cNvSpPr/>
          <p:nvPr/>
        </p:nvSpPr>
        <p:spPr>
          <a:xfrm>
            <a:off x="5483925" y="1770519"/>
            <a:ext cx="1472100" cy="264900"/>
          </a:xfrm>
          <a:prstGeom prst="roundRect">
            <a:avLst>
              <a:gd fmla="val 16667" name="adj"/>
            </a:avLst>
          </a:prstGeom>
          <a:solidFill>
            <a:srgbClr val="0E2C99"/>
          </a:solidFill>
          <a:ln cap="flat" cmpd="sng" w="9525">
            <a:solidFill>
              <a:srgbClr val="00A0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Entrada/Salida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3" name="Google Shape;743;p80"/>
          <p:cNvSpPr/>
          <p:nvPr/>
        </p:nvSpPr>
        <p:spPr>
          <a:xfrm>
            <a:off x="7269300" y="1770519"/>
            <a:ext cx="1334700" cy="264900"/>
          </a:xfrm>
          <a:prstGeom prst="roundRect">
            <a:avLst>
              <a:gd fmla="val 16667" name="adj"/>
            </a:avLst>
          </a:prstGeom>
          <a:solidFill>
            <a:srgbClr val="0E2C99"/>
          </a:solidFill>
          <a:ln cap="flat" cmpd="sng" w="9525">
            <a:solidFill>
              <a:srgbClr val="00A0D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Conector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4" name="Google Shape;744;p80"/>
          <p:cNvSpPr/>
          <p:nvPr/>
        </p:nvSpPr>
        <p:spPr>
          <a:xfrm>
            <a:off x="5663363" y="2422344"/>
            <a:ext cx="954900" cy="694800"/>
          </a:xfrm>
          <a:prstGeom prst="parallelogram">
            <a:avLst>
              <a:gd fmla="val 25000" name="adj"/>
            </a:avLst>
          </a:prstGeom>
          <a:solidFill>
            <a:srgbClr val="00F0B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5" name="Google Shape;745;p80"/>
          <p:cNvSpPr txBox="1"/>
          <p:nvPr/>
        </p:nvSpPr>
        <p:spPr>
          <a:xfrm>
            <a:off x="5356425" y="3375381"/>
            <a:ext cx="172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0E2C99"/>
                </a:solidFill>
                <a:latin typeface="Roboto"/>
                <a:ea typeface="Roboto"/>
                <a:cs typeface="Roboto"/>
                <a:sym typeface="Roboto"/>
              </a:rPr>
              <a:t>Forma: Paralelogramo</a:t>
            </a:r>
            <a:endParaRPr>
              <a:solidFill>
                <a:srgbClr val="0E2C99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81"/>
          <p:cNvSpPr/>
          <p:nvPr/>
        </p:nvSpPr>
        <p:spPr>
          <a:xfrm>
            <a:off x="1832050" y="3734088"/>
            <a:ext cx="5816400" cy="381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E2C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81"/>
          <p:cNvSpPr txBox="1"/>
          <p:nvPr/>
        </p:nvSpPr>
        <p:spPr>
          <a:xfrm>
            <a:off x="2556000" y="360000"/>
            <a:ext cx="40320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Diagrama de flujo</a:t>
            </a:r>
            <a:endParaRPr sz="3000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A0DD"/>
                </a:highlight>
                <a:latin typeface="Viga"/>
                <a:ea typeface="Viga"/>
                <a:cs typeface="Viga"/>
                <a:sym typeface="Viga"/>
              </a:rPr>
              <a:t>Reglas</a:t>
            </a:r>
            <a:endParaRPr sz="1500">
              <a:solidFill>
                <a:srgbClr val="FDFDFD"/>
              </a:solidFill>
              <a:highlight>
                <a:srgbClr val="00A0DD"/>
              </a:highlight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52" name="Google Shape;752;p81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3" name="Google Shape;753;p81"/>
          <p:cNvSpPr txBox="1"/>
          <p:nvPr/>
        </p:nvSpPr>
        <p:spPr>
          <a:xfrm>
            <a:off x="2814000" y="1747750"/>
            <a:ext cx="35160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AutoNum type="arabicPeriod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Una decisión = dos salidas (Sí/No)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AutoNum type="arabicPeriod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Evitar cruces de flechas, usar conectores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AutoNum type="arabicPeriod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Titulos breves por bloque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2D2E27"/>
              </a:buClr>
              <a:buSzPts val="1200"/>
              <a:buFont typeface="Roboto"/>
              <a:buAutoNum type="arabicPeriod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Mantener granularidad consistente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4" name="Google Shape;754;p81"/>
          <p:cNvSpPr txBox="1"/>
          <p:nvPr/>
        </p:nvSpPr>
        <p:spPr>
          <a:xfrm>
            <a:off x="1913800" y="3740238"/>
            <a:ext cx="5652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Granularidad 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es el nivel de detalle con que se describe una información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5"/>
          <p:cNvSpPr/>
          <p:nvPr/>
        </p:nvSpPr>
        <p:spPr>
          <a:xfrm>
            <a:off x="4572000" y="1692347"/>
            <a:ext cx="3693000" cy="1059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E2C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55"/>
          <p:cNvSpPr txBox="1"/>
          <p:nvPr/>
        </p:nvSpPr>
        <p:spPr>
          <a:xfrm>
            <a:off x="2436450" y="359988"/>
            <a:ext cx="42711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419" sz="3000" u="none" cap="none" strike="noStrike">
                <a:solidFill>
                  <a:srgbClr val="FDFDFD"/>
                </a:solidFill>
                <a:latin typeface="Viga"/>
                <a:ea typeface="Viga"/>
                <a:cs typeface="Viga"/>
                <a:sym typeface="Viga"/>
              </a:rPr>
              <a:t>Contenidos</a:t>
            </a:r>
            <a:endParaRPr b="0" i="0" sz="3000" u="none" cap="none" strike="noStrike">
              <a:solidFill>
                <a:srgbClr val="FDFDFD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E2C99"/>
                </a:highlight>
                <a:latin typeface="Viga"/>
                <a:ea typeface="Viga"/>
                <a:cs typeface="Viga"/>
                <a:sym typeface="Viga"/>
              </a:rPr>
              <a:t>Por temas</a:t>
            </a:r>
            <a:r>
              <a:rPr b="0" i="0" lang="es-419" sz="1500" u="none" cap="none" strike="noStrike">
                <a:solidFill>
                  <a:srgbClr val="FDFDFD"/>
                </a:solidFill>
                <a:highlight>
                  <a:srgbClr val="0E2C99"/>
                </a:highlight>
                <a:latin typeface="Viga"/>
                <a:ea typeface="Viga"/>
                <a:cs typeface="Viga"/>
                <a:sym typeface="Viga"/>
              </a:rPr>
              <a:t> </a:t>
            </a:r>
            <a:endParaRPr b="0" i="0" sz="1500" u="none" cap="none" strike="noStrike">
              <a:solidFill>
                <a:srgbClr val="FDFDFD"/>
              </a:solidFill>
              <a:highlight>
                <a:srgbClr val="0E2C99"/>
              </a:highlight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93" name="Google Shape;493;p55"/>
          <p:cNvSpPr txBox="1"/>
          <p:nvPr/>
        </p:nvSpPr>
        <p:spPr>
          <a:xfrm>
            <a:off x="1157700" y="2014097"/>
            <a:ext cx="3414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4" name="Google Shape;494;p55"/>
          <p:cNvSpPr txBox="1"/>
          <p:nvPr/>
        </p:nvSpPr>
        <p:spPr>
          <a:xfrm>
            <a:off x="540000" y="1898597"/>
            <a:ext cx="617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solidFill>
                  <a:srgbClr val="FDFDFD"/>
                </a:solidFill>
                <a:latin typeface="Viga"/>
                <a:ea typeface="Viga"/>
                <a:cs typeface="Viga"/>
                <a:sym typeface="Viga"/>
              </a:rPr>
              <a:t>01</a:t>
            </a:r>
            <a:endParaRPr sz="3000">
              <a:solidFill>
                <a:srgbClr val="FDFDFD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95" name="Google Shape;495;p55"/>
          <p:cNvSpPr txBox="1"/>
          <p:nvPr/>
        </p:nvSpPr>
        <p:spPr>
          <a:xfrm>
            <a:off x="5189700" y="1881347"/>
            <a:ext cx="34143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Fundamentos del dato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Pensamiento computacional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6" name="Google Shape;496;p55"/>
          <p:cNvSpPr txBox="1"/>
          <p:nvPr/>
        </p:nvSpPr>
        <p:spPr>
          <a:xfrm>
            <a:off x="4572000" y="1898597"/>
            <a:ext cx="617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solidFill>
                  <a:srgbClr val="FDFDFD"/>
                </a:solidFill>
                <a:latin typeface="Viga"/>
                <a:ea typeface="Viga"/>
                <a:cs typeface="Viga"/>
                <a:sym typeface="Viga"/>
              </a:rPr>
              <a:t>02</a:t>
            </a:r>
            <a:endParaRPr sz="3000">
              <a:solidFill>
                <a:srgbClr val="FDFDFD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97" name="Google Shape;497;p55"/>
          <p:cNvSpPr txBox="1"/>
          <p:nvPr/>
        </p:nvSpPr>
        <p:spPr>
          <a:xfrm>
            <a:off x="1157700" y="3203747"/>
            <a:ext cx="3414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Python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" name="Google Shape;498;p55"/>
          <p:cNvSpPr txBox="1"/>
          <p:nvPr/>
        </p:nvSpPr>
        <p:spPr>
          <a:xfrm>
            <a:off x="540000" y="3088247"/>
            <a:ext cx="617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solidFill>
                  <a:srgbClr val="FDFDFD"/>
                </a:solidFill>
                <a:latin typeface="Viga"/>
                <a:ea typeface="Viga"/>
                <a:cs typeface="Viga"/>
                <a:sym typeface="Viga"/>
              </a:rPr>
              <a:t>03</a:t>
            </a:r>
            <a:endParaRPr sz="3000">
              <a:solidFill>
                <a:srgbClr val="FDFDFD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499" name="Google Shape;499;p55"/>
          <p:cNvSpPr txBox="1"/>
          <p:nvPr/>
        </p:nvSpPr>
        <p:spPr>
          <a:xfrm>
            <a:off x="5189700" y="3186497"/>
            <a:ext cx="3414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a Python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55"/>
          <p:cNvSpPr txBox="1"/>
          <p:nvPr/>
        </p:nvSpPr>
        <p:spPr>
          <a:xfrm>
            <a:off x="4572000" y="3070997"/>
            <a:ext cx="65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solidFill>
                  <a:srgbClr val="FDFDFD"/>
                </a:solidFill>
                <a:latin typeface="Viga"/>
                <a:ea typeface="Viga"/>
                <a:cs typeface="Viga"/>
                <a:sym typeface="Viga"/>
              </a:rPr>
              <a:t>04</a:t>
            </a:r>
            <a:endParaRPr sz="3000">
              <a:solidFill>
                <a:srgbClr val="FDFDFD"/>
              </a:solidFill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82"/>
          <p:cNvSpPr txBox="1"/>
          <p:nvPr/>
        </p:nvSpPr>
        <p:spPr>
          <a:xfrm>
            <a:off x="2556000" y="360000"/>
            <a:ext cx="40320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Diagrama de flujo</a:t>
            </a:r>
            <a:endParaRPr sz="3000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A0DD"/>
                </a:highlight>
                <a:latin typeface="Viga"/>
                <a:ea typeface="Viga"/>
                <a:cs typeface="Viga"/>
                <a:sym typeface="Viga"/>
              </a:rPr>
              <a:t>Ejemplo</a:t>
            </a:r>
            <a:endParaRPr sz="1500">
              <a:solidFill>
                <a:srgbClr val="FDFDFD"/>
              </a:solidFill>
              <a:highlight>
                <a:srgbClr val="00A0DD"/>
              </a:highlight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60" name="Google Shape;760;p82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1" name="Google Shape;761;p82"/>
          <p:cNvSpPr/>
          <p:nvPr/>
        </p:nvSpPr>
        <p:spPr>
          <a:xfrm>
            <a:off x="2262100" y="1958963"/>
            <a:ext cx="1186500" cy="694800"/>
          </a:xfrm>
          <a:prstGeom prst="roundRect">
            <a:avLst>
              <a:gd fmla="val 16667" name="adj"/>
            </a:avLst>
          </a:prstGeom>
          <a:solidFill>
            <a:srgbClr val="00EBB5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Roboto"/>
                <a:ea typeface="Roboto"/>
                <a:cs typeface="Roboto"/>
                <a:sym typeface="Roboto"/>
              </a:rPr>
              <a:t>Leer Producto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2" name="Google Shape;762;p82"/>
          <p:cNvSpPr/>
          <p:nvPr/>
        </p:nvSpPr>
        <p:spPr>
          <a:xfrm>
            <a:off x="748251" y="1949513"/>
            <a:ext cx="881400" cy="713700"/>
          </a:xfrm>
          <a:prstGeom prst="ellipse">
            <a:avLst/>
          </a:prstGeom>
          <a:solidFill>
            <a:srgbClr val="00F0B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Roboto"/>
                <a:ea typeface="Roboto"/>
                <a:cs typeface="Roboto"/>
                <a:sym typeface="Roboto"/>
              </a:rPr>
              <a:t>Inicio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3" name="Google Shape;763;p82"/>
          <p:cNvSpPr/>
          <p:nvPr/>
        </p:nvSpPr>
        <p:spPr>
          <a:xfrm>
            <a:off x="3919288" y="1839538"/>
            <a:ext cx="1398900" cy="933000"/>
          </a:xfrm>
          <a:prstGeom prst="diamond">
            <a:avLst/>
          </a:prstGeom>
          <a:solidFill>
            <a:srgbClr val="00F0B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Roboto"/>
                <a:ea typeface="Roboto"/>
                <a:cs typeface="Roboto"/>
                <a:sym typeface="Roboto"/>
              </a:rPr>
              <a:t>Precio &gt;1000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64" name="Google Shape;764;p82"/>
          <p:cNvCxnSpPr>
            <a:stCxn id="762" idx="6"/>
            <a:endCxn id="761" idx="1"/>
          </p:cNvCxnSpPr>
          <p:nvPr/>
        </p:nvCxnSpPr>
        <p:spPr>
          <a:xfrm>
            <a:off x="1629651" y="2306363"/>
            <a:ext cx="632400" cy="0"/>
          </a:xfrm>
          <a:prstGeom prst="straightConnector1">
            <a:avLst/>
          </a:prstGeom>
          <a:noFill/>
          <a:ln cap="flat" cmpd="sng" w="19050">
            <a:solidFill>
              <a:srgbClr val="0E2C99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765" name="Google Shape;765;p82"/>
          <p:cNvSpPr/>
          <p:nvPr/>
        </p:nvSpPr>
        <p:spPr>
          <a:xfrm>
            <a:off x="5663375" y="1958975"/>
            <a:ext cx="1398900" cy="694800"/>
          </a:xfrm>
          <a:prstGeom prst="parallelogram">
            <a:avLst>
              <a:gd fmla="val 25000" name="adj"/>
            </a:avLst>
          </a:prstGeom>
          <a:solidFill>
            <a:srgbClr val="00F0B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Roboto"/>
                <a:ea typeface="Roboto"/>
                <a:cs typeface="Roboto"/>
                <a:sym typeface="Roboto"/>
              </a:rPr>
              <a:t>“Producto caro”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6" name="Google Shape;766;p82"/>
          <p:cNvSpPr/>
          <p:nvPr/>
        </p:nvSpPr>
        <p:spPr>
          <a:xfrm>
            <a:off x="7496076" y="1958963"/>
            <a:ext cx="881400" cy="713700"/>
          </a:xfrm>
          <a:prstGeom prst="ellipse">
            <a:avLst/>
          </a:prstGeom>
          <a:solidFill>
            <a:srgbClr val="00F0B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Roboto"/>
                <a:ea typeface="Roboto"/>
                <a:cs typeface="Roboto"/>
                <a:sym typeface="Roboto"/>
              </a:rPr>
              <a:t>Fin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7" name="Google Shape;767;p82"/>
          <p:cNvSpPr/>
          <p:nvPr/>
        </p:nvSpPr>
        <p:spPr>
          <a:xfrm>
            <a:off x="3919287" y="3032013"/>
            <a:ext cx="1398900" cy="694800"/>
          </a:xfrm>
          <a:prstGeom prst="parallelogram">
            <a:avLst>
              <a:gd fmla="val 25000" name="adj"/>
            </a:avLst>
          </a:prstGeom>
          <a:solidFill>
            <a:srgbClr val="00F0B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Roboto"/>
                <a:ea typeface="Roboto"/>
                <a:cs typeface="Roboto"/>
                <a:sym typeface="Roboto"/>
              </a:rPr>
              <a:t>“Producto accesible”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68" name="Google Shape;768;p82"/>
          <p:cNvCxnSpPr>
            <a:stCxn id="761" idx="3"/>
            <a:endCxn id="763" idx="1"/>
          </p:cNvCxnSpPr>
          <p:nvPr/>
        </p:nvCxnSpPr>
        <p:spPr>
          <a:xfrm flipH="1" rot="10800000">
            <a:off x="3448600" y="2306063"/>
            <a:ext cx="470700" cy="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82"/>
          <p:cNvCxnSpPr>
            <a:stCxn id="763" idx="3"/>
            <a:endCxn id="765" idx="5"/>
          </p:cNvCxnSpPr>
          <p:nvPr/>
        </p:nvCxnSpPr>
        <p:spPr>
          <a:xfrm>
            <a:off x="5318188" y="2306038"/>
            <a:ext cx="432000" cy="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82"/>
          <p:cNvCxnSpPr>
            <a:stCxn id="765" idx="2"/>
            <a:endCxn id="766" idx="2"/>
          </p:cNvCxnSpPr>
          <p:nvPr/>
        </p:nvCxnSpPr>
        <p:spPr>
          <a:xfrm>
            <a:off x="6975425" y="2306375"/>
            <a:ext cx="520800" cy="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82"/>
          <p:cNvCxnSpPr>
            <a:stCxn id="763" idx="2"/>
            <a:endCxn id="767" idx="0"/>
          </p:cNvCxnSpPr>
          <p:nvPr/>
        </p:nvCxnSpPr>
        <p:spPr>
          <a:xfrm>
            <a:off x="4618738" y="2772538"/>
            <a:ext cx="0" cy="25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2" name="Google Shape;772;p82"/>
          <p:cNvCxnSpPr>
            <a:stCxn id="767" idx="2"/>
            <a:endCxn id="766" idx="4"/>
          </p:cNvCxnSpPr>
          <p:nvPr/>
        </p:nvCxnSpPr>
        <p:spPr>
          <a:xfrm flipH="1" rot="10800000">
            <a:off x="5231337" y="2672613"/>
            <a:ext cx="2705400" cy="7068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3" name="Google Shape;773;p82"/>
          <p:cNvSpPr txBox="1"/>
          <p:nvPr/>
        </p:nvSpPr>
        <p:spPr>
          <a:xfrm>
            <a:off x="5371650" y="1958975"/>
            <a:ext cx="3786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82"/>
          <p:cNvSpPr txBox="1"/>
          <p:nvPr/>
        </p:nvSpPr>
        <p:spPr>
          <a:xfrm>
            <a:off x="4574438" y="2662163"/>
            <a:ext cx="442500" cy="2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83"/>
          <p:cNvSpPr txBox="1"/>
          <p:nvPr/>
        </p:nvSpPr>
        <p:spPr>
          <a:xfrm>
            <a:off x="1745550" y="360000"/>
            <a:ext cx="5652900" cy="7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¿Qué es la automatización?</a:t>
            </a:r>
            <a:endParaRPr sz="1500">
              <a:solidFill>
                <a:srgbClr val="FDFDFD"/>
              </a:solidFill>
              <a:highlight>
                <a:srgbClr val="00EBB5"/>
              </a:highlight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80" name="Google Shape;780;p83"/>
          <p:cNvSpPr txBox="1"/>
          <p:nvPr/>
        </p:nvSpPr>
        <p:spPr>
          <a:xfrm>
            <a:off x="540000" y="2047875"/>
            <a:ext cx="4032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Es el proceso de hacer que </a:t>
            </a: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tareas repetitivas o lógicas se realicen de forma automática, sin intervención manual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Esto se logra a partir de </a:t>
            </a:r>
            <a:r>
              <a:rPr b="1"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reglas, condiciones o flujos</a:t>
            </a: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predefinidos que las herramientas tecnológicas pueden ejecutar por sí mismas.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1" name="Google Shape;781;p83" title="cinta-transparente-vidrio-liquido-abstract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8538" y="1743938"/>
            <a:ext cx="2959785" cy="2270174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14300">
              <a:srgbClr val="000000">
                <a:alpha val="30000"/>
              </a:srgbClr>
            </a:outerShdw>
          </a:effectLst>
        </p:spPr>
      </p:pic>
      <p:sp>
        <p:nvSpPr>
          <p:cNvPr id="782" name="Google Shape;782;p83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84"/>
          <p:cNvSpPr txBox="1"/>
          <p:nvPr/>
        </p:nvSpPr>
        <p:spPr>
          <a:xfrm>
            <a:off x="1745550" y="360000"/>
            <a:ext cx="56529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¿Qué es la automatización?</a:t>
            </a:r>
            <a:endParaRPr sz="3000">
              <a:solidFill>
                <a:srgbClr val="0E2C99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EBB5"/>
                </a:highlight>
                <a:latin typeface="Viga"/>
                <a:ea typeface="Viga"/>
                <a:cs typeface="Viga"/>
                <a:sym typeface="Viga"/>
              </a:rPr>
              <a:t>Ejemplos</a:t>
            </a:r>
            <a:endParaRPr sz="1500">
              <a:solidFill>
                <a:srgbClr val="FDFDFD"/>
              </a:solidFill>
              <a:highlight>
                <a:srgbClr val="00EBB5"/>
              </a:highlight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88" name="Google Shape;788;p84"/>
          <p:cNvSpPr txBox="1"/>
          <p:nvPr/>
        </p:nvSpPr>
        <p:spPr>
          <a:xfrm>
            <a:off x="4572000" y="1764300"/>
            <a:ext cx="40320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rgbClr val="7965AE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  <a:endParaRPr b="1" sz="1500">
              <a:solidFill>
                <a:srgbClr val="7965A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Escribir un script que limpie un conjunto de datos y lo deje listo para el análisis.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-419" sz="1500">
                <a:solidFill>
                  <a:srgbClr val="7965AE"/>
                </a:solidFill>
                <a:latin typeface="Roboto"/>
                <a:ea typeface="Roboto"/>
                <a:cs typeface="Roboto"/>
                <a:sym typeface="Roboto"/>
              </a:rPr>
              <a:t>Power BI</a:t>
            </a:r>
            <a:endParaRPr b="1" sz="1500">
              <a:solidFill>
                <a:srgbClr val="7965A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Programar la actualización automática de un dashboard para mantener la información siempre al día.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9" name="Google Shape;789;p84" title="ChatGPT Image 3 ago 2025, 01_52_04 p.m.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974" y="1498674"/>
            <a:ext cx="2516951" cy="2516951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14300">
              <a:srgbClr val="000000">
                <a:alpha val="30000"/>
              </a:srgbClr>
            </a:outerShdw>
          </a:effectLst>
        </p:spPr>
      </p:pic>
      <p:sp>
        <p:nvSpPr>
          <p:cNvPr id="790" name="Google Shape;790;p84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85"/>
          <p:cNvSpPr txBox="1"/>
          <p:nvPr/>
        </p:nvSpPr>
        <p:spPr>
          <a:xfrm>
            <a:off x="529650" y="360000"/>
            <a:ext cx="8084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0E2C99"/>
                </a:solidFill>
                <a:latin typeface="Viga"/>
                <a:ea typeface="Viga"/>
                <a:cs typeface="Viga"/>
                <a:sym typeface="Viga"/>
              </a:rPr>
              <a:t>¿Qué se puede automatizar en la IA?</a:t>
            </a:r>
            <a:endParaRPr b="0" i="0" sz="9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796" name="Google Shape;796;p85"/>
          <p:cNvSpPr txBox="1"/>
          <p:nvPr/>
        </p:nvSpPr>
        <p:spPr>
          <a:xfrm>
            <a:off x="2740350" y="1840775"/>
            <a:ext cx="3663300" cy="16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Limpieza y procesamiento de datos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Aplicación de reglas y condiciones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Ejecución de cálculos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Predicciones y proyecciones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Generación de reportes o resultados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7" name="Google Shape;797;p85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86"/>
          <p:cNvSpPr txBox="1"/>
          <p:nvPr/>
        </p:nvSpPr>
        <p:spPr>
          <a:xfrm>
            <a:off x="1944300" y="2425925"/>
            <a:ext cx="5255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IA y automatización se complementan</a:t>
            </a:r>
            <a:r>
              <a:rPr lang="es-419" sz="15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 para mejorar procesos y decisiones</a:t>
            </a:r>
            <a:endParaRPr sz="15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03" name="Google Shape;803;p86" title="ChatGPT Image 1 ago 2025, 02_44_01 p.m.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7511" y="1573982"/>
            <a:ext cx="888975" cy="88897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14300">
              <a:srgbClr val="000000">
                <a:alpha val="30000"/>
              </a:srgbClr>
            </a:outerShdw>
          </a:effectLst>
        </p:spPr>
      </p:pic>
      <p:sp>
        <p:nvSpPr>
          <p:cNvPr id="804" name="Google Shape;804;p86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87"/>
          <p:cNvSpPr txBox="1"/>
          <p:nvPr/>
        </p:nvSpPr>
        <p:spPr>
          <a:xfrm>
            <a:off x="540000" y="360000"/>
            <a:ext cx="4032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8068BB"/>
                </a:solidFill>
                <a:latin typeface="Viga"/>
                <a:ea typeface="Viga"/>
                <a:cs typeface="Viga"/>
                <a:sym typeface="Viga"/>
              </a:rPr>
              <a:t>Despacho inteligente</a:t>
            </a:r>
            <a:endParaRPr b="0" i="0" sz="900" u="none" cap="none" strike="noStrike">
              <a:solidFill>
                <a:srgbClr val="FDFDFD"/>
              </a:solidFill>
              <a:highlight>
                <a:srgbClr val="1A2D9A"/>
              </a:highlight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810" name="Google Shape;810;p87"/>
          <p:cNvSpPr txBox="1"/>
          <p:nvPr/>
        </p:nvSpPr>
        <p:spPr>
          <a:xfrm>
            <a:off x="540000" y="1307400"/>
            <a:ext cx="4032000" cy="27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Se debe calcular el recuento de pedidos por estado y método de envío, realiza para ello un pseudocódigo y diagrama de flujo y ten en consideración las siguientes reglas: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Si Pago = Anulado &gt;&gt; Estado = Anulado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Si Pago ≠ Aprobado &gt;&gt; Estado = Pendiente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Si Pago = Aprobado y Stock = No &gt;&gt; Estado = Enviado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●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Si Pago = Aprobado y Stock = Sí &gt;&gt; Método de envío: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○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Moto si Destino = Capital y Peso ≤ 5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○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Correo si Destino = Interior y Peso ≤ 10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2D2E27"/>
              </a:buClr>
              <a:buSzPts val="1200"/>
              <a:buFont typeface="Roboto"/>
              <a:buChar char="○"/>
            </a:pPr>
            <a:r>
              <a:rPr lang="es-419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rPr>
              <a:t>Expreso en cualquier otro caso</a:t>
            </a:r>
            <a:endParaRPr sz="1200">
              <a:solidFill>
                <a:srgbClr val="2D2E2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811" name="Google Shape;811;p87"/>
          <p:cNvGraphicFramePr/>
          <p:nvPr/>
        </p:nvGraphicFramePr>
        <p:xfrm>
          <a:off x="4982500" y="1150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{2A1E9046-FDF7-4F1A-83EF-AA1DDC048370}</a:tableStyleId>
              </a:tblPr>
              <a:tblGrid>
                <a:gridCol w="654175"/>
                <a:gridCol w="854525"/>
                <a:gridCol w="664200"/>
                <a:gridCol w="724300"/>
                <a:gridCol w="724300"/>
              </a:tblGrid>
              <a:tr h="31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</a:t>
                      </a:r>
                      <a:endParaRPr sz="10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Pago</a:t>
                      </a:r>
                      <a:endParaRPr sz="10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Stock</a:t>
                      </a:r>
                      <a:endParaRPr sz="10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Destino</a:t>
                      </a:r>
                      <a:endParaRPr sz="10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solidFill>
                            <a:srgbClr val="FDFDFD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Peso</a:t>
                      </a:r>
                      <a:endParaRPr sz="1000">
                        <a:solidFill>
                          <a:srgbClr val="FDFDFD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35D74"/>
                    </a:solidFill>
                  </a:tcPr>
                </a:tc>
              </a:tr>
              <a:tr h="31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O-702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Pendiente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Interior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O-708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Interior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O-705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No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Capital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O-701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Capital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O-703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Interior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8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O-707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Capital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O-704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Aprobado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Interior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1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O-706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Anulado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Sí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Capital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5D7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12" name="Google Shape;812;p87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Pens. computacional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3" name="Google Shape;813;p87" title="ChatGPT Image 27 ago 2025, 09_28_26 p.m..png"/>
          <p:cNvPicPr preferRelativeResize="0"/>
          <p:nvPr/>
        </p:nvPicPr>
        <p:blipFill rotWithShape="1">
          <a:blip r:embed="rId3">
            <a:alphaModFix/>
          </a:blip>
          <a:srcRect b="14102" l="10803" r="9350" t="13574"/>
          <a:stretch/>
        </p:blipFill>
        <p:spPr>
          <a:xfrm>
            <a:off x="7809113" y="360000"/>
            <a:ext cx="794888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88"/>
          <p:cNvSpPr txBox="1"/>
          <p:nvPr/>
        </p:nvSpPr>
        <p:spPr>
          <a:xfrm>
            <a:off x="4572000" y="1948350"/>
            <a:ext cx="40320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¿Qué fue lo más útil de la clase?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¿Qué parte te costó más?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¿Qué te gustaría repasar o reforzar?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19" name="Google Shape;819;p88"/>
          <p:cNvGrpSpPr/>
          <p:nvPr/>
        </p:nvGrpSpPr>
        <p:grpSpPr>
          <a:xfrm>
            <a:off x="1254275" y="1427787"/>
            <a:ext cx="2577300" cy="2287925"/>
            <a:chOff x="1254275" y="1820275"/>
            <a:chExt cx="2577300" cy="2287925"/>
          </a:xfrm>
        </p:grpSpPr>
        <p:pic>
          <p:nvPicPr>
            <p:cNvPr id="820" name="Google Shape;820;p88" title="ChatGPT Image 1 ago 2025, 10_45_33 a.m..png"/>
            <p:cNvPicPr preferRelativeResize="0"/>
            <p:nvPr/>
          </p:nvPicPr>
          <p:blipFill rotWithShape="1">
            <a:blip r:embed="rId3">
              <a:alphaModFix/>
            </a:blip>
            <a:srcRect b="7794" l="23470" r="20818" t="11936"/>
            <a:stretch/>
          </p:blipFill>
          <p:spPr>
            <a:xfrm>
              <a:off x="2038151" y="1820275"/>
              <a:ext cx="1009549" cy="1454525"/>
            </a:xfrm>
            <a:prstGeom prst="rect">
              <a:avLst/>
            </a:prstGeom>
            <a:noFill/>
            <a:ln>
              <a:noFill/>
            </a:ln>
            <a:effectLst>
              <a:outerShdw blurRad="114300" rotWithShape="0" algn="bl" dir="5400000" dist="114300">
                <a:srgbClr val="000000">
                  <a:alpha val="30000"/>
                </a:srgbClr>
              </a:outerShdw>
            </a:effectLst>
          </p:spPr>
        </p:pic>
        <p:sp>
          <p:nvSpPr>
            <p:cNvPr id="821" name="Google Shape;821;p88"/>
            <p:cNvSpPr txBox="1"/>
            <p:nvPr/>
          </p:nvSpPr>
          <p:spPr>
            <a:xfrm>
              <a:off x="1254275" y="3231000"/>
              <a:ext cx="2577300" cy="87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s-419" sz="3000">
                  <a:solidFill>
                    <a:srgbClr val="FFFFFF"/>
                  </a:solidFill>
                  <a:latin typeface="Viga"/>
                  <a:ea typeface="Viga"/>
                  <a:cs typeface="Viga"/>
                  <a:sym typeface="Viga"/>
                </a:rPr>
                <a:t>Retro</a:t>
              </a:r>
              <a:endParaRPr b="0" i="0" sz="3000" u="none" cap="none" strike="noStrike">
                <a:solidFill>
                  <a:srgbClr val="FFFFFF"/>
                </a:solidFill>
                <a:latin typeface="Viga"/>
                <a:ea typeface="Viga"/>
                <a:cs typeface="Viga"/>
                <a:sym typeface="Viga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s-419" sz="1500">
                  <a:solidFill>
                    <a:srgbClr val="FFFFFF"/>
                  </a:solidFill>
                  <a:highlight>
                    <a:srgbClr val="00EBB5"/>
                  </a:highlight>
                  <a:latin typeface="Viga"/>
                  <a:ea typeface="Viga"/>
                  <a:cs typeface="Viga"/>
                  <a:sym typeface="Viga"/>
                </a:rPr>
                <a:t>¿Cómo nos vamos?</a:t>
              </a:r>
              <a:endParaRPr sz="1500">
                <a:solidFill>
                  <a:srgbClr val="FFFFFF"/>
                </a:solidFill>
                <a:highlight>
                  <a:srgbClr val="00EBB5"/>
                </a:highlight>
                <a:latin typeface="Viga"/>
                <a:ea typeface="Viga"/>
                <a:cs typeface="Viga"/>
                <a:sym typeface="Viga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6"/>
          <p:cNvSpPr txBox="1"/>
          <p:nvPr/>
        </p:nvSpPr>
        <p:spPr>
          <a:xfrm>
            <a:off x="4572000" y="1434600"/>
            <a:ext cx="4032000" cy="22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Dato, información e insights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Tipos de datos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Ciclo de vida del dato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Escalas de medida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Estructuras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Secuencias, condiciones y bucles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Descomposición de problemas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1500"/>
              <a:buFont typeface="Roboto"/>
              <a:buChar char="●"/>
            </a:pPr>
            <a:r>
              <a:rPr lang="es-419" sz="15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Relación con la automatización</a:t>
            </a:r>
            <a:endParaRPr sz="15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06" name="Google Shape;506;p56"/>
          <p:cNvGrpSpPr/>
          <p:nvPr/>
        </p:nvGrpSpPr>
        <p:grpSpPr>
          <a:xfrm>
            <a:off x="540000" y="1280500"/>
            <a:ext cx="4032000" cy="2582501"/>
            <a:chOff x="540000" y="1440000"/>
            <a:chExt cx="4032000" cy="2582501"/>
          </a:xfrm>
        </p:grpSpPr>
        <p:sp>
          <p:nvSpPr>
            <p:cNvPr id="507" name="Google Shape;507;p56"/>
            <p:cNvSpPr txBox="1"/>
            <p:nvPr/>
          </p:nvSpPr>
          <p:spPr>
            <a:xfrm>
              <a:off x="540000" y="1440000"/>
              <a:ext cx="4032000" cy="6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000"/>
                <a:buFont typeface="Arial"/>
                <a:buNone/>
              </a:pPr>
              <a:r>
                <a:rPr lang="es-419" sz="3000">
                  <a:solidFill>
                    <a:srgbClr val="FFFFFF"/>
                  </a:solidFill>
                  <a:latin typeface="Viga"/>
                  <a:ea typeface="Viga"/>
                  <a:cs typeface="Viga"/>
                  <a:sym typeface="Viga"/>
                </a:rPr>
                <a:t>Objetivos de la clase</a:t>
              </a:r>
              <a:endParaRPr i="0" sz="300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pic>
          <p:nvPicPr>
            <p:cNvPr id="508" name="Google Shape;508;p56" title="ChatGPT Image 1 ago 2025, 01_12_31 p.m..png"/>
            <p:cNvPicPr preferRelativeResize="0"/>
            <p:nvPr/>
          </p:nvPicPr>
          <p:blipFill rotWithShape="1">
            <a:blip r:embed="rId3">
              <a:alphaModFix/>
            </a:blip>
            <a:srcRect b="16342" l="13566" r="13178" t="24660"/>
            <a:stretch/>
          </p:blipFill>
          <p:spPr>
            <a:xfrm>
              <a:off x="1735625" y="2040300"/>
              <a:ext cx="1640750" cy="1982200"/>
            </a:xfrm>
            <a:prstGeom prst="rect">
              <a:avLst/>
            </a:prstGeom>
            <a:noFill/>
            <a:ln>
              <a:noFill/>
            </a:ln>
            <a:effectLst>
              <a:outerShdw blurRad="114300" rotWithShape="0" algn="bl" dir="5400000" dist="114300">
                <a:srgbClr val="000000">
                  <a:alpha val="30000"/>
                </a:srgbClr>
              </a:outerShdw>
            </a:effectLst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7"/>
          <p:cNvSpPr txBox="1"/>
          <p:nvPr/>
        </p:nvSpPr>
        <p:spPr>
          <a:xfrm>
            <a:off x="1401750" y="2179200"/>
            <a:ext cx="63405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45725" spcFirstLastPara="1" rIns="45725" wrap="square" tIns="457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3000">
                <a:solidFill>
                  <a:srgbClr val="FDFDFD"/>
                </a:solidFill>
                <a:latin typeface="Viga"/>
                <a:ea typeface="Viga"/>
                <a:cs typeface="Viga"/>
                <a:sym typeface="Viga"/>
              </a:rPr>
              <a:t>Introducción a la IA y los datos</a:t>
            </a:r>
            <a:endParaRPr sz="3000">
              <a:solidFill>
                <a:srgbClr val="FDFDFD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E2C99"/>
                </a:highlight>
                <a:latin typeface="Viga"/>
                <a:ea typeface="Viga"/>
                <a:cs typeface="Viga"/>
                <a:sym typeface="Viga"/>
              </a:rPr>
              <a:t>Fundamentos del dato</a:t>
            </a:r>
            <a:endParaRPr b="0" i="0" sz="1500" u="none" cap="none" strike="noStrike">
              <a:solidFill>
                <a:srgbClr val="FDFDFD"/>
              </a:solidFill>
              <a:highlight>
                <a:srgbClr val="0E2C99"/>
              </a:highlight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5F5"/>
        </a:solidFill>
      </p:bgPr>
    </p:bg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8"/>
          <p:cNvSpPr txBox="1"/>
          <p:nvPr/>
        </p:nvSpPr>
        <p:spPr>
          <a:xfrm>
            <a:off x="540000" y="360000"/>
            <a:ext cx="80640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s-419" sz="3000">
                <a:solidFill>
                  <a:srgbClr val="0C279F"/>
                </a:solidFill>
                <a:latin typeface="Viga"/>
                <a:ea typeface="Viga"/>
                <a:cs typeface="Viga"/>
                <a:sym typeface="Viga"/>
              </a:rPr>
              <a:t>Plataforma Skill Build: Fundamentos del dato</a:t>
            </a:r>
            <a:endParaRPr b="0" i="0" sz="3000" u="none" cap="none" strike="noStrike">
              <a:solidFill>
                <a:srgbClr val="00A0DD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C279F"/>
              </a:solidFill>
              <a:latin typeface="Viga"/>
              <a:ea typeface="Viga"/>
              <a:cs typeface="Viga"/>
              <a:sym typeface="Viga"/>
            </a:endParaRPr>
          </a:p>
        </p:txBody>
      </p:sp>
      <p:pic>
        <p:nvPicPr>
          <p:cNvPr id="519" name="Google Shape;51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9324" y="1703175"/>
            <a:ext cx="3905350" cy="210765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114300">
              <a:srgbClr val="000000">
                <a:alpha val="3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9"/>
          <p:cNvSpPr txBox="1"/>
          <p:nvPr/>
        </p:nvSpPr>
        <p:spPr>
          <a:xfrm>
            <a:off x="1848300" y="1912175"/>
            <a:ext cx="54474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8068BB"/>
                </a:solidFill>
                <a:latin typeface="Viga"/>
                <a:ea typeface="Viga"/>
                <a:cs typeface="Viga"/>
                <a:sym typeface="Viga"/>
              </a:rPr>
              <a:t>Dato, información e insight</a:t>
            </a:r>
            <a:endParaRPr sz="3000">
              <a:solidFill>
                <a:srgbClr val="8068BB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1A2D9A"/>
                </a:highlight>
                <a:latin typeface="Viga"/>
                <a:ea typeface="Viga"/>
                <a:cs typeface="Viga"/>
                <a:sym typeface="Viga"/>
              </a:rPr>
              <a:t>¿Son lo mismo? ¿Porqué?</a:t>
            </a:r>
            <a:endParaRPr b="0" i="0" sz="900" u="none" cap="none" strike="noStrike">
              <a:solidFill>
                <a:srgbClr val="FDFDFD"/>
              </a:solidFill>
              <a:highlight>
                <a:srgbClr val="1A2D9A"/>
              </a:highlight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525" name="Google Shape;525;p59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26" name="Google Shape;526;p59" title="ChatGPT Image 27 ago 2025, 09_25_52 p.m..png"/>
          <p:cNvPicPr preferRelativeResize="0"/>
          <p:nvPr/>
        </p:nvPicPr>
        <p:blipFill rotWithShape="1">
          <a:blip r:embed="rId3">
            <a:alphaModFix/>
          </a:blip>
          <a:srcRect b="13703" l="10008" r="8158" t="13441"/>
          <a:stretch/>
        </p:blipFill>
        <p:spPr>
          <a:xfrm>
            <a:off x="7795312" y="360000"/>
            <a:ext cx="808689" cy="7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0"/>
          <p:cNvSpPr txBox="1"/>
          <p:nvPr/>
        </p:nvSpPr>
        <p:spPr>
          <a:xfrm>
            <a:off x="540000" y="359233"/>
            <a:ext cx="28677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1A2D9A"/>
                </a:solidFill>
                <a:latin typeface="Viga"/>
                <a:ea typeface="Viga"/>
                <a:cs typeface="Viga"/>
                <a:sym typeface="Viga"/>
              </a:rPr>
              <a:t>Datos</a:t>
            </a:r>
            <a:endParaRPr sz="3000">
              <a:solidFill>
                <a:srgbClr val="1A2D9A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EBB5"/>
                </a:highlight>
                <a:latin typeface="Viga"/>
                <a:ea typeface="Viga"/>
                <a:cs typeface="Viga"/>
                <a:sym typeface="Viga"/>
              </a:rPr>
              <a:t>Materia prima</a:t>
            </a:r>
            <a:endParaRPr sz="1500">
              <a:solidFill>
                <a:srgbClr val="FDFDFD"/>
              </a:solidFill>
              <a:highlight>
                <a:srgbClr val="00EBB5"/>
              </a:highlight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532" name="Google Shape;532;p60"/>
          <p:cNvGrpSpPr/>
          <p:nvPr/>
        </p:nvGrpSpPr>
        <p:grpSpPr>
          <a:xfrm>
            <a:off x="540000" y="1538571"/>
            <a:ext cx="7490725" cy="1925625"/>
            <a:chOff x="540000" y="1538571"/>
            <a:chExt cx="7490725" cy="1925625"/>
          </a:xfrm>
        </p:grpSpPr>
        <p:sp>
          <p:nvSpPr>
            <p:cNvPr id="533" name="Google Shape;533;p60"/>
            <p:cNvSpPr txBox="1"/>
            <p:nvPr/>
          </p:nvSpPr>
          <p:spPr>
            <a:xfrm>
              <a:off x="540000" y="1754833"/>
              <a:ext cx="3947100" cy="149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Describen las características de una entidad</a:t>
              </a:r>
              <a:endParaRPr b="1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Representación simbólica o general de un atributo o variable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Pueden ser cuantitativos o cualitativos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100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Existen de tipo valor numérico, texto y fórmulas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pic>
          <p:nvPicPr>
            <p:cNvPr id="534" name="Google Shape;534;p60" title="icono-isometrico-inteligencia-artificial-sala-servidores-centro-datos-concepto-base-datos.png"/>
            <p:cNvPicPr preferRelativeResize="0"/>
            <p:nvPr/>
          </p:nvPicPr>
          <p:blipFill rotWithShape="1">
            <a:blip r:embed="rId3">
              <a:alphaModFix/>
            </a:blip>
            <a:srcRect b="13150" l="9794" r="8785" t="17492"/>
            <a:stretch/>
          </p:blipFill>
          <p:spPr>
            <a:xfrm>
              <a:off x="5016675" y="1538571"/>
              <a:ext cx="3014050" cy="1925625"/>
            </a:xfrm>
            <a:prstGeom prst="rect">
              <a:avLst/>
            </a:prstGeom>
            <a:noFill/>
            <a:ln>
              <a:noFill/>
            </a:ln>
            <a:effectLst>
              <a:outerShdw blurRad="114300" rotWithShape="0" algn="bl" dir="5400000" dist="114300">
                <a:srgbClr val="000000">
                  <a:alpha val="30000"/>
                </a:srgbClr>
              </a:outerShdw>
            </a:effectLst>
          </p:spPr>
        </p:pic>
      </p:grpSp>
      <p:grpSp>
        <p:nvGrpSpPr>
          <p:cNvPr id="535" name="Google Shape;535;p60"/>
          <p:cNvGrpSpPr/>
          <p:nvPr/>
        </p:nvGrpSpPr>
        <p:grpSpPr>
          <a:xfrm>
            <a:off x="217225" y="3843983"/>
            <a:ext cx="2612567" cy="609225"/>
            <a:chOff x="217225" y="4204750"/>
            <a:chExt cx="2612567" cy="609225"/>
          </a:xfrm>
        </p:grpSpPr>
        <p:pic>
          <p:nvPicPr>
            <p:cNvPr id="536" name="Google Shape;536;p60" title="Guía Presentaciones Saber Emprender Final.png"/>
            <p:cNvPicPr preferRelativeResize="0"/>
            <p:nvPr/>
          </p:nvPicPr>
          <p:blipFill rotWithShape="1">
            <a:blip r:embed="rId4">
              <a:alphaModFix/>
            </a:blip>
            <a:srcRect b="37186" l="30098" r="28104" t="39248"/>
            <a:stretch/>
          </p:blipFill>
          <p:spPr>
            <a:xfrm>
              <a:off x="217225" y="4204750"/>
              <a:ext cx="2139902" cy="609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7" name="Google Shape;537;p60" title="Guía Presentaciones Saber Emprender Final.png"/>
            <p:cNvPicPr preferRelativeResize="0"/>
            <p:nvPr/>
          </p:nvPicPr>
          <p:blipFill rotWithShape="1">
            <a:blip r:embed="rId4">
              <a:alphaModFix/>
            </a:blip>
            <a:srcRect b="37186" l="30098" r="28104" t="39248"/>
            <a:stretch/>
          </p:blipFill>
          <p:spPr>
            <a:xfrm>
              <a:off x="689889" y="4204750"/>
              <a:ext cx="2139902" cy="6092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38" name="Google Shape;538;p60"/>
          <p:cNvSpPr txBox="1"/>
          <p:nvPr/>
        </p:nvSpPr>
        <p:spPr>
          <a:xfrm>
            <a:off x="217225" y="3923420"/>
            <a:ext cx="2452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Dato = característica</a:t>
            </a:r>
            <a:endParaRPr sz="1100"/>
          </a:p>
        </p:txBody>
      </p:sp>
      <p:sp>
        <p:nvSpPr>
          <p:cNvPr id="539" name="Google Shape;539;p60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1"/>
          <p:cNvSpPr txBox="1"/>
          <p:nvPr/>
        </p:nvSpPr>
        <p:spPr>
          <a:xfrm>
            <a:off x="540000" y="369541"/>
            <a:ext cx="28677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3000">
                <a:solidFill>
                  <a:srgbClr val="1A2D9A"/>
                </a:solidFill>
                <a:latin typeface="Viga"/>
                <a:ea typeface="Viga"/>
                <a:cs typeface="Viga"/>
                <a:sym typeface="Viga"/>
              </a:rPr>
              <a:t>Datos</a:t>
            </a:r>
            <a:endParaRPr sz="3000">
              <a:solidFill>
                <a:srgbClr val="1A2D9A"/>
              </a:solidFill>
              <a:latin typeface="Viga"/>
              <a:ea typeface="Viga"/>
              <a:cs typeface="Viga"/>
              <a:sym typeface="Vig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s-419" sz="1500">
                <a:solidFill>
                  <a:srgbClr val="FDFDFD"/>
                </a:solidFill>
                <a:highlight>
                  <a:srgbClr val="00EBB5"/>
                </a:highlight>
                <a:latin typeface="Viga"/>
                <a:ea typeface="Viga"/>
                <a:cs typeface="Viga"/>
                <a:sym typeface="Viga"/>
              </a:rPr>
              <a:t>Materia prima</a:t>
            </a:r>
            <a:endParaRPr sz="1500">
              <a:solidFill>
                <a:srgbClr val="FDFDFD"/>
              </a:solidFill>
              <a:highlight>
                <a:srgbClr val="00EBB5"/>
              </a:highlight>
              <a:latin typeface="Viga"/>
              <a:ea typeface="Viga"/>
              <a:cs typeface="Viga"/>
              <a:sym typeface="Viga"/>
            </a:endParaRPr>
          </a:p>
        </p:txBody>
      </p:sp>
      <p:grpSp>
        <p:nvGrpSpPr>
          <p:cNvPr id="545" name="Google Shape;545;p61"/>
          <p:cNvGrpSpPr/>
          <p:nvPr/>
        </p:nvGrpSpPr>
        <p:grpSpPr>
          <a:xfrm>
            <a:off x="540000" y="1740750"/>
            <a:ext cx="8064000" cy="2047200"/>
            <a:chOff x="540000" y="1733550"/>
            <a:chExt cx="8064000" cy="2047200"/>
          </a:xfrm>
        </p:grpSpPr>
        <p:sp>
          <p:nvSpPr>
            <p:cNvPr id="546" name="Google Shape;546;p61"/>
            <p:cNvSpPr txBox="1"/>
            <p:nvPr/>
          </p:nvSpPr>
          <p:spPr>
            <a:xfrm>
              <a:off x="540000" y="1733550"/>
              <a:ext cx="4032000" cy="204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200">
                  <a:solidFill>
                    <a:srgbClr val="1A2D9A"/>
                  </a:solidFill>
                  <a:latin typeface="Roboto"/>
                  <a:ea typeface="Roboto"/>
                  <a:cs typeface="Roboto"/>
                  <a:sym typeface="Roboto"/>
                </a:rPr>
                <a:t>Cuantitativo</a:t>
              </a:r>
              <a:endParaRPr b="1" sz="1200">
                <a:solidFill>
                  <a:srgbClr val="1A2D9A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Representan cantidades</a:t>
              </a:r>
              <a:endParaRPr b="1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Referidos a números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Se pueden transformar en estadísticas utilizables para medir y probar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Ejemplo: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Edad, altura, precio, etc.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7" name="Google Shape;547;p61"/>
            <p:cNvSpPr txBox="1"/>
            <p:nvPr/>
          </p:nvSpPr>
          <p:spPr>
            <a:xfrm>
              <a:off x="4572000" y="1733550"/>
              <a:ext cx="4032000" cy="204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200">
                  <a:solidFill>
                    <a:srgbClr val="1A2D9A"/>
                  </a:solidFill>
                  <a:latin typeface="Roboto"/>
                  <a:ea typeface="Roboto"/>
                  <a:cs typeface="Roboto"/>
                  <a:sym typeface="Roboto"/>
                </a:rPr>
                <a:t>Cualitativo</a:t>
              </a:r>
              <a:endParaRPr b="1" sz="1200">
                <a:solidFill>
                  <a:srgbClr val="1A2D9A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Representan categorías</a:t>
              </a:r>
              <a:endParaRPr b="1"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Referidos a cualidades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2D2E27"/>
                </a:buClr>
                <a:buSzPts val="1200"/>
                <a:buFont typeface="Roboto"/>
                <a:buChar char="●"/>
              </a:pP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Se pueden identificar con preguntas como ¿cuál? o ¿cuáles?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Ejemplo:</a:t>
              </a:r>
              <a:r>
                <a:rPr lang="es-419" sz="1200">
                  <a:solidFill>
                    <a:srgbClr val="2D2E27"/>
                  </a:solidFill>
                  <a:latin typeface="Roboto"/>
                  <a:ea typeface="Roboto"/>
                  <a:cs typeface="Roboto"/>
                  <a:sym typeface="Roboto"/>
                </a:rPr>
                <a:t> Nombre, país, sexo, etc.</a:t>
              </a:r>
              <a:endParaRPr sz="1200">
                <a:solidFill>
                  <a:srgbClr val="2D2E2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48" name="Google Shape;548;p61"/>
          <p:cNvSpPr/>
          <p:nvPr/>
        </p:nvSpPr>
        <p:spPr>
          <a:xfrm>
            <a:off x="1449654" y="4704275"/>
            <a:ext cx="2939400" cy="264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DFD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FDFDFD"/>
                </a:solidFill>
                <a:latin typeface="Roboto"/>
                <a:ea typeface="Roboto"/>
                <a:cs typeface="Roboto"/>
                <a:sym typeface="Roboto"/>
              </a:rPr>
              <a:t>Introducción IA | Fundamentos del dato</a:t>
            </a:r>
            <a:endParaRPr sz="1200">
              <a:solidFill>
                <a:srgbClr val="FDFDF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